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hewy" panose="020B0604020202020204" charset="0"/>
      <p:regular r:id="rId12"/>
    </p:embeddedFont>
    <p:embeddedFont>
      <p:font typeface="League Spartan"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you don’t know what topic to do for your Heritage Fair project, look through the Heritage Fairs website – are there any topics listed that you are interested in? </a:t>
            </a:r>
          </a:p>
          <a:p>
            <a:pPr lvl="0"/>
            <a:r>
              <a:rPr lang="en-US" sz="1200" kern="1200" dirty="0">
                <a:solidFill>
                  <a:schemeClr val="tx1"/>
                </a:solidFill>
                <a:effectLst/>
                <a:latin typeface="+mn-lt"/>
                <a:ea typeface="+mn-ea"/>
                <a:cs typeface="+mn-cs"/>
              </a:rPr>
              <a:t>If you still aren’t sure, there are photos of many different projects students have done in the past. Maybe one of these will inspire you! </a:t>
            </a:r>
          </a:p>
          <a:p>
            <a:pPr lvl="0"/>
            <a:r>
              <a:rPr lang="en-US" sz="1200" kern="1200" dirty="0">
                <a:solidFill>
                  <a:schemeClr val="tx1"/>
                </a:solidFill>
                <a:effectLst/>
                <a:latin typeface="+mn-lt"/>
                <a:ea typeface="+mn-ea"/>
                <a:cs typeface="+mn-cs"/>
              </a:rPr>
              <a:t>If you still aren’t sure; think about what topics related to Canada that interest you. This could be something that happened a long time ago, or more recently; it could be someone who lived a long time ago or is living today. The options are endless.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57901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topic that is too broad will be more difficult because it will be harder to cram all the information in a short presentation. It is best to choose a more focused topic. </a:t>
            </a:r>
          </a:p>
          <a:p>
            <a:pPr lvl="0"/>
            <a:r>
              <a:rPr lang="en-US" sz="1200" kern="1200" dirty="0">
                <a:solidFill>
                  <a:schemeClr val="tx1"/>
                </a:solidFill>
                <a:effectLst/>
                <a:latin typeface="+mn-lt"/>
                <a:ea typeface="+mn-ea"/>
                <a:cs typeface="+mn-cs"/>
              </a:rPr>
              <a:t>For example, you are interested in doing your project on World War II. </a:t>
            </a:r>
          </a:p>
          <a:p>
            <a:pPr lvl="1"/>
            <a:r>
              <a:rPr lang="en-US" sz="1200" kern="1200" dirty="0">
                <a:solidFill>
                  <a:schemeClr val="tx1"/>
                </a:solidFill>
                <a:effectLst/>
                <a:latin typeface="+mn-lt"/>
                <a:ea typeface="+mn-ea"/>
                <a:cs typeface="+mn-cs"/>
              </a:rPr>
              <a:t>Pick a specific event that Canada was involved in to focus on, such as:</a:t>
            </a:r>
          </a:p>
          <a:p>
            <a:pPr lvl="1"/>
            <a:r>
              <a:rPr lang="en-US" sz="1200" kern="1200" dirty="0">
                <a:solidFill>
                  <a:schemeClr val="tx1"/>
                </a:solidFill>
                <a:effectLst/>
                <a:latin typeface="+mn-lt"/>
                <a:ea typeface="+mn-ea"/>
                <a:cs typeface="+mn-cs"/>
              </a:rPr>
              <a:t>The Dieppe Raid</a:t>
            </a:r>
          </a:p>
          <a:p>
            <a:pPr lvl="1"/>
            <a:r>
              <a:rPr lang="en-US" sz="1200" kern="1200" dirty="0">
                <a:solidFill>
                  <a:schemeClr val="tx1"/>
                </a:solidFill>
                <a:effectLst/>
                <a:latin typeface="+mn-lt"/>
                <a:ea typeface="+mn-ea"/>
                <a:cs typeface="+mn-cs"/>
              </a:rPr>
              <a:t>D-Day</a:t>
            </a:r>
          </a:p>
          <a:p>
            <a:pPr lvl="1"/>
            <a:r>
              <a:rPr lang="en-US" sz="1200" kern="1200" dirty="0">
                <a:solidFill>
                  <a:schemeClr val="tx1"/>
                </a:solidFill>
                <a:effectLst/>
                <a:latin typeface="+mn-lt"/>
                <a:ea typeface="+mn-ea"/>
                <a:cs typeface="+mn-cs"/>
              </a:rPr>
              <a:t>The Battle of Normandy</a:t>
            </a:r>
          </a:p>
          <a:p>
            <a:pPr lvl="1"/>
            <a:r>
              <a:rPr lang="en-US" sz="1200" kern="1200" dirty="0">
                <a:solidFill>
                  <a:schemeClr val="tx1"/>
                </a:solidFill>
                <a:effectLst/>
                <a:latin typeface="+mn-lt"/>
                <a:ea typeface="+mn-ea"/>
                <a:cs typeface="+mn-cs"/>
              </a:rPr>
              <a:t>It’s okay if your topic changes as you do more research.</a:t>
            </a:r>
          </a:p>
          <a:p>
            <a:pPr lvl="0"/>
            <a:r>
              <a:rPr lang="en-US" sz="1200" kern="1200" dirty="0">
                <a:solidFill>
                  <a:schemeClr val="tx1"/>
                </a:solidFill>
                <a:effectLst/>
                <a:latin typeface="+mn-lt"/>
                <a:ea typeface="+mn-ea"/>
                <a:cs typeface="+mn-cs"/>
              </a:rPr>
              <a:t>Make sure you still choose something that you can find enough information on. If you need help with this, ask your teacher.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93010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First, look through the Heritage Fairs website - are there any links or books listed related to your topic? </a:t>
            </a:r>
          </a:p>
          <a:p>
            <a:pPr lvl="0"/>
            <a:r>
              <a:rPr lang="en-US" sz="1200" kern="1200" dirty="0">
                <a:solidFill>
                  <a:schemeClr val="tx1"/>
                </a:solidFill>
                <a:effectLst/>
                <a:latin typeface="+mn-lt"/>
                <a:ea typeface="+mn-ea"/>
                <a:cs typeface="+mn-cs"/>
              </a:rPr>
              <a:t>Next, go to a search engine like Google and search your topic. </a:t>
            </a:r>
          </a:p>
          <a:p>
            <a:pPr lvl="0"/>
            <a:r>
              <a:rPr lang="en-US" sz="1200" kern="1200" dirty="0">
                <a:solidFill>
                  <a:schemeClr val="tx1"/>
                </a:solidFill>
                <a:effectLst/>
                <a:latin typeface="+mn-lt"/>
                <a:ea typeface="+mn-ea"/>
                <a:cs typeface="+mn-cs"/>
              </a:rPr>
              <a:t>You can also go to your school or local community library and look for books on the topic.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30244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choose to use a search engine like Google, make sure you choose credible sources. What is a credible source? It is a source that provides you with accurate information that you can trust. There are lots of sources online that include false or inaccurate information. There is a feature on Google, which gives you an AI overview when searching a topic. For example, when you google "Frank Slide," the AI overview will pop up at the top of the page, which summarizes information pulled by the AI from different websites on the internet. The AI overview is not a reputable source on its own. It can provide you with quick information to help with your search, but you must hunt down sources on your 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z="1200" kern="1200" dirty="0">
                <a:solidFill>
                  <a:schemeClr val="tx1"/>
                </a:solidFill>
                <a:effectLst/>
                <a:latin typeface="+mn-lt"/>
                <a:ea typeface="+mn-ea"/>
                <a:cs typeface="+mn-cs"/>
              </a:rPr>
              <a:t>What do you look for? </a:t>
            </a:r>
          </a:p>
          <a:p>
            <a:pPr lvl="1"/>
            <a:r>
              <a:rPr lang="en-US" sz="1200" kern="1200" dirty="0">
                <a:solidFill>
                  <a:schemeClr val="tx1"/>
                </a:solidFill>
                <a:effectLst/>
                <a:latin typeface="+mn-lt"/>
                <a:ea typeface="+mn-ea"/>
                <a:cs typeface="+mn-cs"/>
              </a:rPr>
              <a:t>Look at who created the source. Make sure to use ones that have been created by trusted authors such as museums, universities, and governments like the Government of Canada or an Indigenous government. Or Encyclopedias like the Canadian Encyclopedia. Local news networks like </a:t>
            </a:r>
            <a:r>
              <a:rPr lang="en-US" sz="1200" kern="1200" dirty="0" err="1">
                <a:solidFill>
                  <a:schemeClr val="tx1"/>
                </a:solidFill>
                <a:effectLst/>
                <a:latin typeface="+mn-lt"/>
                <a:ea typeface="+mn-ea"/>
                <a:cs typeface="+mn-cs"/>
              </a:rPr>
              <a:t>Sasktoday</a:t>
            </a:r>
            <a:r>
              <a:rPr lang="en-US" sz="1200" kern="1200" dirty="0">
                <a:solidFill>
                  <a:schemeClr val="tx1"/>
                </a:solidFill>
                <a:effectLst/>
                <a:latin typeface="+mn-lt"/>
                <a:ea typeface="+mn-ea"/>
                <a:cs typeface="+mn-cs"/>
              </a:rPr>
              <a:t>, or national news like CTV or CBC. </a:t>
            </a:r>
          </a:p>
          <a:p>
            <a:pPr lvl="1"/>
            <a:r>
              <a:rPr lang="en-US" sz="1200" kern="1200" dirty="0">
                <a:solidFill>
                  <a:schemeClr val="tx1"/>
                </a:solidFill>
                <a:effectLst/>
                <a:latin typeface="+mn-lt"/>
                <a:ea typeface="+mn-ea"/>
                <a:cs typeface="+mn-cs"/>
              </a:rPr>
              <a:t>The types of sources you use will depend on how much information has been published on your topic. </a:t>
            </a:r>
          </a:p>
          <a:p>
            <a:pPr lvl="1"/>
            <a:r>
              <a:rPr lang="en-US" sz="1200" kern="1200" dirty="0">
                <a:solidFill>
                  <a:schemeClr val="tx1"/>
                </a:solidFill>
                <a:effectLst/>
                <a:latin typeface="+mn-lt"/>
                <a:ea typeface="+mn-ea"/>
                <a:cs typeface="+mn-cs"/>
              </a:rPr>
              <a:t>If you are unsure if the source is trustworthy, it is best to ask your teacher for help or try using a different source instead.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in the video on the slide, I searched fur trade in Saskatchewan. Scrolling past the AI overview I found a good source from the Encyclopedia of Saskatchewan, scrolling further, I found other good sources from the Province of Manitoba, the Indigenous Peoples Atlas of Canada, and the Canadian Encyclopedia.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if you want to learn about homesteading in Saskatchewan and you search it on Google, you will encounter links to sources that are not trustworthy. In this case it links to questions about modern homesteading on the website Reddit pop up. For one, this source is not about historic homesteading like I want to learn about, and two, it is on a website where anyone can post information, meaning it does not come from credible and trustworthy authors. There are other sources that come up from Facebook, blogs, and other websites that contain information about homesteading that does not relate to what I am researching. For this project topic, these sources should be avoided. There are instances where these sources could be useful depending on what your topic is on. For example, if you are doing your project on a local politician, local business or celebrity, you could use their </a:t>
            </a:r>
            <a:r>
              <a:rPr lang="en-US" sz="1200" kern="1200" dirty="0" err="1">
                <a:solidFill>
                  <a:schemeClr val="tx1"/>
                </a:solidFill>
                <a:effectLst/>
                <a:latin typeface="+mn-lt"/>
                <a:ea typeface="+mn-ea"/>
                <a:cs typeface="+mn-cs"/>
              </a:rPr>
              <a:t>facebook</a:t>
            </a:r>
            <a:r>
              <a:rPr lang="en-US" sz="1200" kern="1200" dirty="0">
                <a:solidFill>
                  <a:schemeClr val="tx1"/>
                </a:solidFill>
                <a:effectLst/>
                <a:latin typeface="+mn-lt"/>
                <a:ea typeface="+mn-ea"/>
                <a:cs typeface="+mn-cs"/>
              </a:rPr>
              <a:t> page as a source. If you are unsure about this, ask your teacher, and if the teacher is unsure, they can contact the Heritage Fairs Coordinator.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z="1200" kern="1200" dirty="0">
                <a:solidFill>
                  <a:schemeClr val="tx1"/>
                </a:solidFill>
                <a:effectLst/>
                <a:latin typeface="+mn-lt"/>
                <a:ea typeface="+mn-ea"/>
                <a:cs typeface="+mn-cs"/>
              </a:rPr>
              <a:t>When trying to identify if a source is trustworthy or not, begin by looking at who created the source. Like I said before, don’t use links to social media sites like Reddit or Facebook, or personal blogs since they contain information that may not be reliable. Personal blogs can be helpful in some cases if you are doing a topic that requires personal perspectives, but it is best to run these by your teacher first. </a:t>
            </a:r>
          </a:p>
          <a:p>
            <a:pPr lvl="0"/>
            <a:r>
              <a:rPr lang="en-US" sz="1200" kern="1200" dirty="0">
                <a:solidFill>
                  <a:schemeClr val="tx1"/>
                </a:solidFill>
                <a:effectLst/>
                <a:latin typeface="+mn-lt"/>
                <a:ea typeface="+mn-ea"/>
                <a:cs typeface="+mn-cs"/>
              </a:rPr>
              <a:t>Next think about if this source is helpful for teaching you about your research topic? For example, when I was searching for information on homesteading in Saskatchewan, a bunch of sources that were unrelated to historic homesteading came up. Be weary of this. If the information seems to be wildly different than you find on trusted websites, then this source shouldn’t be used. </a:t>
            </a:r>
          </a:p>
          <a:p>
            <a:endParaRPr lang="en-US" dirty="0"/>
          </a:p>
          <a:p>
            <a:r>
              <a:rPr lang="en-US" dirty="0"/>
              <a:t>Now that you know how to identify if a source is trustworthy, you are ready to get started on your research! Visit part two of this lesson to learn how to get started.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09936" y="149808"/>
            <a:ext cx="5468128" cy="2681661"/>
          </a:xfrm>
          <a:custGeom>
            <a:avLst/>
            <a:gdLst/>
            <a:ahLst/>
            <a:cxnLst/>
            <a:rect l="l" t="t" r="r" b="b"/>
            <a:pathLst>
              <a:path w="5468128" h="2681661">
                <a:moveTo>
                  <a:pt x="0" y="0"/>
                </a:moveTo>
                <a:lnTo>
                  <a:pt x="5468128" y="0"/>
                </a:lnTo>
                <a:lnTo>
                  <a:pt x="5468128" y="2681661"/>
                </a:lnTo>
                <a:lnTo>
                  <a:pt x="0" y="2681661"/>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48585" y="3033095"/>
            <a:ext cx="20273643" cy="8101593"/>
            <a:chOff x="0" y="0"/>
            <a:chExt cx="2033973" cy="812800"/>
          </a:xfrm>
        </p:grpSpPr>
        <p:sp>
          <p:nvSpPr>
            <p:cNvPr id="4" name="Freeform 4"/>
            <p:cNvSpPr/>
            <p:nvPr/>
          </p:nvSpPr>
          <p:spPr>
            <a:xfrm>
              <a:off x="0" y="0"/>
              <a:ext cx="2033973" cy="812800"/>
            </a:xfrm>
            <a:custGeom>
              <a:avLst/>
              <a:gdLst/>
              <a:ahLst/>
              <a:cxnLst/>
              <a:rect l="l" t="t" r="r" b="b"/>
              <a:pathLst>
                <a:path w="2033973" h="812800">
                  <a:moveTo>
                    <a:pt x="678357" y="19070"/>
                  </a:moveTo>
                  <a:cubicBezTo>
                    <a:pt x="782297" y="7556"/>
                    <a:pt x="901183" y="0"/>
                    <a:pt x="1017534" y="0"/>
                  </a:cubicBezTo>
                  <a:cubicBezTo>
                    <a:pt x="1133889" y="0"/>
                    <a:pt x="1245851" y="6476"/>
                    <a:pt x="1349028" y="17990"/>
                  </a:cubicBezTo>
                  <a:cubicBezTo>
                    <a:pt x="1351227" y="18350"/>
                    <a:pt x="1353421" y="18350"/>
                    <a:pt x="1355615" y="18710"/>
                  </a:cubicBezTo>
                  <a:cubicBezTo>
                    <a:pt x="1743091" y="64765"/>
                    <a:pt x="2028485" y="186379"/>
                    <a:pt x="2033973" y="328502"/>
                  </a:cubicBezTo>
                  <a:lnTo>
                    <a:pt x="2033973" y="812800"/>
                  </a:lnTo>
                  <a:lnTo>
                    <a:pt x="0" y="812800"/>
                  </a:lnTo>
                  <a:lnTo>
                    <a:pt x="0" y="328861"/>
                  </a:lnTo>
                  <a:cubicBezTo>
                    <a:pt x="5488" y="185660"/>
                    <a:pt x="286491" y="64045"/>
                    <a:pt x="678357" y="19070"/>
                  </a:cubicBezTo>
                  <a:close/>
                </a:path>
              </a:pathLst>
            </a:custGeom>
            <a:solidFill>
              <a:srgbClr val="F6DFDC"/>
            </a:solidFill>
          </p:spPr>
          <p:txBody>
            <a:bodyPr/>
            <a:lstStyle/>
            <a:p>
              <a:endParaRPr lang="en-US"/>
            </a:p>
          </p:txBody>
        </p:sp>
        <p:sp>
          <p:nvSpPr>
            <p:cNvPr id="5" name="TextBox 5"/>
            <p:cNvSpPr txBox="1"/>
            <p:nvPr/>
          </p:nvSpPr>
          <p:spPr>
            <a:xfrm>
              <a:off x="0" y="88900"/>
              <a:ext cx="2033973" cy="723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372936" y="5068725"/>
            <a:ext cx="16230600" cy="1379220"/>
          </a:xfrm>
          <a:prstGeom prst="rect">
            <a:avLst/>
          </a:prstGeom>
        </p:spPr>
        <p:txBody>
          <a:bodyPr lIns="0" tIns="0" rIns="0" bIns="0" rtlCol="0" anchor="t">
            <a:spAutoFit/>
          </a:bodyPr>
          <a:lstStyle/>
          <a:p>
            <a:pPr marL="0" lvl="0" indent="0" algn="ctr">
              <a:lnSpc>
                <a:spcPts val="10560"/>
              </a:lnSpc>
            </a:pPr>
            <a:r>
              <a:rPr lang="en-US" sz="9600" dirty="0">
                <a:solidFill>
                  <a:srgbClr val="000000"/>
                </a:solidFill>
                <a:latin typeface="Chewy"/>
                <a:ea typeface="Chewy"/>
                <a:cs typeface="Chewy"/>
                <a:sym typeface="Chewy"/>
              </a:rPr>
              <a:t>Research Guide</a:t>
            </a:r>
          </a:p>
        </p:txBody>
      </p:sp>
      <p:sp>
        <p:nvSpPr>
          <p:cNvPr id="9" name="TextBox 9"/>
          <p:cNvSpPr txBox="1"/>
          <p:nvPr/>
        </p:nvSpPr>
        <p:spPr>
          <a:xfrm>
            <a:off x="3577845" y="8882514"/>
            <a:ext cx="11511911" cy="489913"/>
          </a:xfrm>
          <a:prstGeom prst="rect">
            <a:avLst/>
          </a:prstGeom>
        </p:spPr>
        <p:txBody>
          <a:bodyPr lIns="0" tIns="0" rIns="0" bIns="0" rtlCol="0" anchor="t">
            <a:spAutoFit/>
          </a:bodyPr>
          <a:lstStyle/>
          <a:p>
            <a:pPr marL="0" lvl="0" indent="0" algn="ctr">
              <a:lnSpc>
                <a:spcPts val="3971"/>
              </a:lnSpc>
              <a:spcBef>
                <a:spcPct val="0"/>
              </a:spcBef>
            </a:pPr>
            <a:r>
              <a:rPr lang="en-US" sz="2837" dirty="0">
                <a:solidFill>
                  <a:srgbClr val="000000"/>
                </a:solidFill>
                <a:latin typeface="Chewy"/>
                <a:ea typeface="Chewy"/>
                <a:cs typeface="Chewy"/>
                <a:sym typeface="Chewy"/>
              </a:rPr>
              <a:t>By Faith Boser</a:t>
            </a:r>
          </a:p>
        </p:txBody>
      </p:sp>
      <p:sp>
        <p:nvSpPr>
          <p:cNvPr id="10" name="TextBox 10"/>
          <p:cNvSpPr txBox="1"/>
          <p:nvPr/>
        </p:nvSpPr>
        <p:spPr>
          <a:xfrm>
            <a:off x="1218501" y="3657547"/>
            <a:ext cx="16230600" cy="679450"/>
          </a:xfrm>
          <a:prstGeom prst="rect">
            <a:avLst/>
          </a:prstGeom>
        </p:spPr>
        <p:txBody>
          <a:bodyPr lIns="0" tIns="0" rIns="0" bIns="0" rtlCol="0" anchor="t">
            <a:spAutoFit/>
          </a:bodyPr>
          <a:lstStyle/>
          <a:p>
            <a:pPr marL="0" lvl="0" indent="0" algn="ctr">
              <a:lnSpc>
                <a:spcPts val="5599"/>
              </a:lnSpc>
              <a:spcBef>
                <a:spcPct val="0"/>
              </a:spcBef>
            </a:pPr>
            <a:r>
              <a:rPr lang="en-US" sz="3999" dirty="0">
                <a:solidFill>
                  <a:srgbClr val="000000"/>
                </a:solidFill>
                <a:latin typeface="Chewy"/>
                <a:ea typeface="Chewy"/>
                <a:cs typeface="Chewy"/>
                <a:sym typeface="Chewy"/>
              </a:rPr>
              <a:t>Heritage Fair Project Lessons</a:t>
            </a:r>
          </a:p>
        </p:txBody>
      </p:sp>
      <p:sp>
        <p:nvSpPr>
          <p:cNvPr id="11" name="Freeform 2">
            <a:extLst>
              <a:ext uri="{FF2B5EF4-FFF2-40B4-BE49-F238E27FC236}">
                <a16:creationId xmlns:a16="http://schemas.microsoft.com/office/drawing/2014/main" id="{2E0796A7-A206-5B6D-3D57-F4CD6C69FE12}"/>
              </a:ext>
            </a:extLst>
          </p:cNvPr>
          <p:cNvSpPr/>
          <p:nvPr/>
        </p:nvSpPr>
        <p:spPr>
          <a:xfrm>
            <a:off x="-2329398" y="861489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089C7673-0648-E39C-2131-F419DF0A81B9}"/>
              </a:ext>
            </a:extLst>
          </p:cNvPr>
          <p:cNvSpPr/>
          <p:nvPr/>
        </p:nvSpPr>
        <p:spPr>
          <a:xfrm>
            <a:off x="6030709" y="9258300"/>
            <a:ext cx="3059829" cy="751049"/>
          </a:xfrm>
          <a:custGeom>
            <a:avLst/>
            <a:gdLst/>
            <a:ahLst/>
            <a:cxnLst/>
            <a:rect l="l" t="t" r="r" b="b"/>
            <a:pathLst>
              <a:path w="3059829" h="751049">
                <a:moveTo>
                  <a:pt x="0" y="0"/>
                </a:moveTo>
                <a:lnTo>
                  <a:pt x="3059829" y="0"/>
                </a:lnTo>
                <a:lnTo>
                  <a:pt x="3059829" y="751049"/>
                </a:lnTo>
                <a:lnTo>
                  <a:pt x="0" y="751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6ECD018E-2DC3-5B37-E5FB-B543F5E559B0}"/>
              </a:ext>
            </a:extLst>
          </p:cNvPr>
          <p:cNvSpPr/>
          <p:nvPr/>
        </p:nvSpPr>
        <p:spPr>
          <a:xfrm>
            <a:off x="14215205" y="8540136"/>
            <a:ext cx="4602314" cy="361856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4" name="Freeform 6">
            <a:extLst>
              <a:ext uri="{FF2B5EF4-FFF2-40B4-BE49-F238E27FC236}">
                <a16:creationId xmlns:a16="http://schemas.microsoft.com/office/drawing/2014/main" id="{977915C4-5A74-F531-DAC6-400CD9541214}"/>
              </a:ext>
            </a:extLst>
          </p:cNvPr>
          <p:cNvSpPr/>
          <p:nvPr/>
        </p:nvSpPr>
        <p:spPr>
          <a:xfrm>
            <a:off x="-674156" y="-1072630"/>
            <a:ext cx="4899948" cy="3068592"/>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5" name="Freeform 7">
            <a:extLst>
              <a:ext uri="{FF2B5EF4-FFF2-40B4-BE49-F238E27FC236}">
                <a16:creationId xmlns:a16="http://schemas.microsoft.com/office/drawing/2014/main" id="{377A0754-C22F-6BFB-EE01-3EAD90892519}"/>
              </a:ext>
            </a:extLst>
          </p:cNvPr>
          <p:cNvSpPr/>
          <p:nvPr/>
        </p:nvSpPr>
        <p:spPr>
          <a:xfrm>
            <a:off x="12686214" y="-2578193"/>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6" name="Freeform 8">
            <a:extLst>
              <a:ext uri="{FF2B5EF4-FFF2-40B4-BE49-F238E27FC236}">
                <a16:creationId xmlns:a16="http://schemas.microsoft.com/office/drawing/2014/main" id="{2C723A6C-2DF8-D63B-43CA-876F9420FEC6}"/>
              </a:ext>
            </a:extLst>
          </p:cNvPr>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8" name="Freeform 10">
            <a:extLst>
              <a:ext uri="{FF2B5EF4-FFF2-40B4-BE49-F238E27FC236}">
                <a16:creationId xmlns:a16="http://schemas.microsoft.com/office/drawing/2014/main" id="{AC6BE408-945B-93DA-D0FA-1F7F86E3363C}"/>
              </a:ext>
            </a:extLst>
          </p:cNvPr>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20" name="Freeform 12">
            <a:extLst>
              <a:ext uri="{FF2B5EF4-FFF2-40B4-BE49-F238E27FC236}">
                <a16:creationId xmlns:a16="http://schemas.microsoft.com/office/drawing/2014/main" id="{6B3644A9-CF25-B74C-22B7-729AA778E004}"/>
              </a:ext>
            </a:extLst>
          </p:cNvPr>
          <p:cNvSpPr/>
          <p:nvPr/>
        </p:nvSpPr>
        <p:spPr>
          <a:xfrm>
            <a:off x="17259300" y="2262342"/>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21" name="Freeform 13">
            <a:extLst>
              <a:ext uri="{FF2B5EF4-FFF2-40B4-BE49-F238E27FC236}">
                <a16:creationId xmlns:a16="http://schemas.microsoft.com/office/drawing/2014/main" id="{7F7EB595-AF95-1C87-1F99-2D7E99EF90D8}"/>
              </a:ext>
            </a:extLst>
          </p:cNvPr>
          <p:cNvSpPr/>
          <p:nvPr/>
        </p:nvSpPr>
        <p:spPr>
          <a:xfrm>
            <a:off x="2570549" y="909373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22" name="Freeform 14">
            <a:extLst>
              <a:ext uri="{FF2B5EF4-FFF2-40B4-BE49-F238E27FC236}">
                <a16:creationId xmlns:a16="http://schemas.microsoft.com/office/drawing/2014/main" id="{0ED42A64-2E9F-1ECB-D0DA-D84FD5CCCDC0}"/>
              </a:ext>
            </a:extLst>
          </p:cNvPr>
          <p:cNvSpPr/>
          <p:nvPr/>
        </p:nvSpPr>
        <p:spPr>
          <a:xfrm rot="-5282649">
            <a:off x="16440369" y="6970869"/>
            <a:ext cx="3382987" cy="1154444"/>
          </a:xfrm>
          <a:custGeom>
            <a:avLst/>
            <a:gdLst/>
            <a:ahLst/>
            <a:cxnLst/>
            <a:rect l="l" t="t" r="r" b="b"/>
            <a:pathLst>
              <a:path w="3382987" h="1154444">
                <a:moveTo>
                  <a:pt x="0" y="0"/>
                </a:moveTo>
                <a:lnTo>
                  <a:pt x="3382987" y="0"/>
                </a:lnTo>
                <a:lnTo>
                  <a:pt x="3382987" y="1154445"/>
                </a:lnTo>
                <a:lnTo>
                  <a:pt x="0" y="1154445"/>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23" name="Freeform 15">
            <a:extLst>
              <a:ext uri="{FF2B5EF4-FFF2-40B4-BE49-F238E27FC236}">
                <a16:creationId xmlns:a16="http://schemas.microsoft.com/office/drawing/2014/main" id="{D4DC9A5F-AF72-81A3-EF4E-A10B7D7173D9}"/>
              </a:ext>
            </a:extLst>
          </p:cNvPr>
          <p:cNvSpPr/>
          <p:nvPr/>
        </p:nvSpPr>
        <p:spPr>
          <a:xfrm>
            <a:off x="16978638" y="-642644"/>
            <a:ext cx="3104522" cy="3342688"/>
          </a:xfrm>
          <a:custGeom>
            <a:avLst/>
            <a:gdLst/>
            <a:ahLst/>
            <a:cxnLst/>
            <a:rect l="l" t="t" r="r" b="b"/>
            <a:pathLst>
              <a:path w="3104522" h="3342688">
                <a:moveTo>
                  <a:pt x="0" y="0"/>
                </a:moveTo>
                <a:lnTo>
                  <a:pt x="3104522" y="0"/>
                </a:lnTo>
                <a:lnTo>
                  <a:pt x="3104522" y="3342688"/>
                </a:lnTo>
                <a:lnTo>
                  <a:pt x="0" y="3342688"/>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6" name="TextBox 10">
            <a:extLst>
              <a:ext uri="{FF2B5EF4-FFF2-40B4-BE49-F238E27FC236}">
                <a16:creationId xmlns:a16="http://schemas.microsoft.com/office/drawing/2014/main" id="{0A578A94-D53B-9DF7-235B-6E71665C1F8D}"/>
              </a:ext>
            </a:extLst>
          </p:cNvPr>
          <p:cNvSpPr txBox="1"/>
          <p:nvPr/>
        </p:nvSpPr>
        <p:spPr>
          <a:xfrm>
            <a:off x="1028700" y="6853987"/>
            <a:ext cx="16230600" cy="679450"/>
          </a:xfrm>
          <a:prstGeom prst="rect">
            <a:avLst/>
          </a:prstGeom>
        </p:spPr>
        <p:txBody>
          <a:bodyPr lIns="0" tIns="0" rIns="0" bIns="0" rtlCol="0" anchor="t">
            <a:spAutoFit/>
          </a:bodyPr>
          <a:lstStyle/>
          <a:p>
            <a:pPr marL="0" lvl="0" indent="0" algn="ctr">
              <a:lnSpc>
                <a:spcPts val="5599"/>
              </a:lnSpc>
              <a:spcBef>
                <a:spcPct val="0"/>
              </a:spcBef>
            </a:pPr>
            <a:r>
              <a:rPr lang="en-US" sz="3999" dirty="0">
                <a:solidFill>
                  <a:srgbClr val="000000"/>
                </a:solidFill>
                <a:latin typeface="Chewy"/>
                <a:ea typeface="Chewy"/>
                <a:cs typeface="Chewy"/>
                <a:sym typeface="Chewy"/>
              </a:rPr>
              <a:t>Part One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91516"/>
            <a:ext cx="19463708" cy="10378516"/>
            <a:chOff x="0" y="0"/>
            <a:chExt cx="1524313" cy="812800"/>
          </a:xfrm>
        </p:grpSpPr>
        <p:sp>
          <p:nvSpPr>
            <p:cNvPr id="3" name="Freeform 3"/>
            <p:cNvSpPr/>
            <p:nvPr/>
          </p:nvSpPr>
          <p:spPr>
            <a:xfrm>
              <a:off x="0" y="0"/>
              <a:ext cx="1524312" cy="812800"/>
            </a:xfrm>
            <a:custGeom>
              <a:avLst/>
              <a:gdLst/>
              <a:ahLst/>
              <a:cxnLst/>
              <a:rect l="l" t="t" r="r" b="b"/>
              <a:pathLst>
                <a:path w="1524312" h="8128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28502"/>
                  </a:cubicBezTo>
                  <a:lnTo>
                    <a:pt x="1524312" y="812800"/>
                  </a:lnTo>
                  <a:lnTo>
                    <a:pt x="0" y="812800"/>
                  </a:lnTo>
                  <a:lnTo>
                    <a:pt x="0" y="328861"/>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723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730279" y="4080910"/>
            <a:ext cx="4870667" cy="48706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4479"/>
                </a:lnSpc>
              </a:pPr>
              <a:r>
                <a:rPr lang="en-US" sz="3199">
                  <a:solidFill>
                    <a:srgbClr val="000000"/>
                  </a:solidFill>
                  <a:latin typeface="Chewy"/>
                  <a:ea typeface="Chewy"/>
                  <a:cs typeface="Chewy"/>
                  <a:sym typeface="Chewy"/>
                </a:rPr>
                <a:t>Look through the Heritage Fairs website -  are there any topics listed that you are interested in?</a:t>
              </a:r>
            </a:p>
          </p:txBody>
        </p:sp>
      </p:grpSp>
      <p:sp>
        <p:nvSpPr>
          <p:cNvPr id="9" name="TextBox 9"/>
          <p:cNvSpPr txBox="1"/>
          <p:nvPr/>
        </p:nvSpPr>
        <p:spPr>
          <a:xfrm>
            <a:off x="1487557" y="1236702"/>
            <a:ext cx="523949"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1</a:t>
            </a:r>
          </a:p>
        </p:txBody>
      </p:sp>
      <p:sp>
        <p:nvSpPr>
          <p:cNvPr id="10" name="TextBox 10"/>
          <p:cNvSpPr txBox="1"/>
          <p:nvPr/>
        </p:nvSpPr>
        <p:spPr>
          <a:xfrm>
            <a:off x="2960487" y="519027"/>
            <a:ext cx="13013800" cy="2256873"/>
          </a:xfrm>
          <a:prstGeom prst="rect">
            <a:avLst/>
          </a:prstGeom>
        </p:spPr>
        <p:txBody>
          <a:bodyPr lIns="0" tIns="0" rIns="0" bIns="0" rtlCol="0" anchor="t">
            <a:spAutoFit/>
          </a:bodyPr>
          <a:lstStyle/>
          <a:p>
            <a:pPr algn="ctr">
              <a:lnSpc>
                <a:spcPts val="9045"/>
              </a:lnSpc>
            </a:pPr>
            <a:r>
              <a:rPr lang="en-US" sz="6460">
                <a:solidFill>
                  <a:srgbClr val="000000"/>
                </a:solidFill>
                <a:latin typeface="Chewy"/>
                <a:ea typeface="Chewy"/>
                <a:cs typeface="Chewy"/>
                <a:sym typeface="Chewy"/>
              </a:rPr>
              <a:t>Choosing a topic for your heritage fair project</a:t>
            </a:r>
          </a:p>
        </p:txBody>
      </p:sp>
      <p:grpSp>
        <p:nvGrpSpPr>
          <p:cNvPr id="11" name="Group 11"/>
          <p:cNvGrpSpPr/>
          <p:nvPr/>
        </p:nvGrpSpPr>
        <p:grpSpPr>
          <a:xfrm>
            <a:off x="6540390" y="4071377"/>
            <a:ext cx="4889733" cy="48897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4479"/>
                </a:lnSpc>
              </a:pPr>
              <a:r>
                <a:rPr lang="en-US" sz="3199">
                  <a:solidFill>
                    <a:srgbClr val="000000"/>
                  </a:solidFill>
                  <a:latin typeface="Chewy"/>
                  <a:ea typeface="Chewy"/>
                  <a:cs typeface="Chewy"/>
                  <a:sym typeface="Chewy"/>
                </a:rPr>
                <a:t>Look through photos of projects on the website from previous years to give you ideas.</a:t>
              </a:r>
            </a:p>
          </p:txBody>
        </p:sp>
      </p:grpSp>
      <p:grpSp>
        <p:nvGrpSpPr>
          <p:cNvPr id="14" name="Group 14"/>
          <p:cNvGrpSpPr/>
          <p:nvPr/>
        </p:nvGrpSpPr>
        <p:grpSpPr>
          <a:xfrm>
            <a:off x="12369567" y="4061844"/>
            <a:ext cx="4889733" cy="488973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4479"/>
                </a:lnSpc>
              </a:pPr>
              <a:r>
                <a:rPr lang="en-US" sz="3199">
                  <a:solidFill>
                    <a:srgbClr val="000000"/>
                  </a:solidFill>
                  <a:latin typeface="Chewy"/>
                  <a:ea typeface="Chewy"/>
                  <a:cs typeface="Chewy"/>
                  <a:sym typeface="Chewy"/>
                </a:rPr>
                <a:t>Think about topics related to Canada that interest you.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91516"/>
            <a:ext cx="19463708" cy="10378516"/>
            <a:chOff x="0" y="0"/>
            <a:chExt cx="1524313" cy="812800"/>
          </a:xfrm>
        </p:grpSpPr>
        <p:sp>
          <p:nvSpPr>
            <p:cNvPr id="3" name="Freeform 3"/>
            <p:cNvSpPr/>
            <p:nvPr/>
          </p:nvSpPr>
          <p:spPr>
            <a:xfrm>
              <a:off x="0" y="0"/>
              <a:ext cx="1524312" cy="812800"/>
            </a:xfrm>
            <a:custGeom>
              <a:avLst/>
              <a:gdLst/>
              <a:ahLst/>
              <a:cxnLst/>
              <a:rect l="l" t="t" r="r" b="b"/>
              <a:pathLst>
                <a:path w="1524312" h="8128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28502"/>
                  </a:cubicBezTo>
                  <a:lnTo>
                    <a:pt x="1524312" y="812800"/>
                  </a:lnTo>
                  <a:lnTo>
                    <a:pt x="0" y="812800"/>
                  </a:lnTo>
                  <a:lnTo>
                    <a:pt x="0" y="328861"/>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723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730279" y="4080910"/>
            <a:ext cx="4870667" cy="48706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4479"/>
                </a:lnSpc>
              </a:pPr>
              <a:r>
                <a:rPr lang="en-US" sz="3199">
                  <a:solidFill>
                    <a:srgbClr val="000000"/>
                  </a:solidFill>
                  <a:latin typeface="Chewy"/>
                  <a:ea typeface="Chewy"/>
                  <a:cs typeface="Chewy"/>
                  <a:sym typeface="Chewy"/>
                </a:rPr>
                <a:t>A topic that is too broad will be more difficult to cover in a short presentation.</a:t>
              </a:r>
            </a:p>
          </p:txBody>
        </p:sp>
      </p:grpSp>
      <p:sp>
        <p:nvSpPr>
          <p:cNvPr id="9" name="TextBox 9"/>
          <p:cNvSpPr txBox="1"/>
          <p:nvPr/>
        </p:nvSpPr>
        <p:spPr>
          <a:xfrm>
            <a:off x="1271905" y="1311354"/>
            <a:ext cx="955253"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2</a:t>
            </a:r>
          </a:p>
        </p:txBody>
      </p:sp>
      <p:sp>
        <p:nvSpPr>
          <p:cNvPr id="10" name="TextBox 10"/>
          <p:cNvSpPr txBox="1"/>
          <p:nvPr/>
        </p:nvSpPr>
        <p:spPr>
          <a:xfrm>
            <a:off x="4927586" y="658666"/>
            <a:ext cx="9354998" cy="1156637"/>
          </a:xfrm>
          <a:prstGeom prst="rect">
            <a:avLst/>
          </a:prstGeom>
        </p:spPr>
        <p:txBody>
          <a:bodyPr lIns="0" tIns="0" rIns="0" bIns="0" rtlCol="0" anchor="t">
            <a:spAutoFit/>
          </a:bodyPr>
          <a:lstStyle/>
          <a:p>
            <a:pPr algn="ctr">
              <a:lnSpc>
                <a:spcPts val="9359"/>
              </a:lnSpc>
            </a:pPr>
            <a:r>
              <a:rPr lang="en-US" sz="6685">
                <a:solidFill>
                  <a:srgbClr val="000000"/>
                </a:solidFill>
                <a:latin typeface="Chewy"/>
                <a:ea typeface="Chewy"/>
                <a:cs typeface="Chewy"/>
                <a:sym typeface="Chewy"/>
              </a:rPr>
              <a:t>Narrowing down your topic</a:t>
            </a:r>
          </a:p>
        </p:txBody>
      </p:sp>
      <p:sp>
        <p:nvSpPr>
          <p:cNvPr id="11" name="TextBox 11"/>
          <p:cNvSpPr txBox="1"/>
          <p:nvPr/>
        </p:nvSpPr>
        <p:spPr>
          <a:xfrm>
            <a:off x="4526450" y="3205004"/>
            <a:ext cx="13388290" cy="8306191"/>
          </a:xfrm>
          <a:prstGeom prst="rect">
            <a:avLst/>
          </a:prstGeom>
        </p:spPr>
        <p:txBody>
          <a:bodyPr lIns="0" tIns="0" rIns="0" bIns="0" rtlCol="0" anchor="t">
            <a:spAutoFit/>
          </a:bodyPr>
          <a:lstStyle/>
          <a:p>
            <a:pPr marL="919846" lvl="1" indent="-459923" algn="l">
              <a:lnSpc>
                <a:spcPts val="5964"/>
              </a:lnSpc>
              <a:buFont typeface="Arial"/>
              <a:buChar char="•"/>
            </a:pPr>
            <a:r>
              <a:rPr lang="en-US" sz="4260">
                <a:solidFill>
                  <a:srgbClr val="000000"/>
                </a:solidFill>
                <a:latin typeface="Chewy"/>
                <a:ea typeface="Chewy"/>
                <a:cs typeface="Chewy"/>
                <a:sym typeface="Chewy"/>
              </a:rPr>
              <a:t>For example, you are interested in doing your project on World War II. </a:t>
            </a:r>
          </a:p>
          <a:p>
            <a:pPr marL="1839691" lvl="2" indent="-613230" algn="l">
              <a:lnSpc>
                <a:spcPts val="5964"/>
              </a:lnSpc>
              <a:buFont typeface="Arial"/>
              <a:buChar char="⚬"/>
            </a:pPr>
            <a:r>
              <a:rPr lang="en-US" sz="4260">
                <a:solidFill>
                  <a:srgbClr val="000000"/>
                </a:solidFill>
                <a:latin typeface="Chewy"/>
                <a:ea typeface="Chewy"/>
                <a:cs typeface="Chewy"/>
                <a:sym typeface="Chewy"/>
              </a:rPr>
              <a:t>Pick a specific event that Canada was involved in to focus on, such as:</a:t>
            </a:r>
          </a:p>
          <a:p>
            <a:pPr marL="2759537" lvl="3" indent="-689884" algn="l">
              <a:lnSpc>
                <a:spcPts val="5964"/>
              </a:lnSpc>
              <a:buFont typeface="Arial"/>
              <a:buChar char="￭"/>
            </a:pPr>
            <a:r>
              <a:rPr lang="en-US" sz="4260">
                <a:solidFill>
                  <a:srgbClr val="000000"/>
                </a:solidFill>
                <a:latin typeface="Chewy"/>
                <a:ea typeface="Chewy"/>
                <a:cs typeface="Chewy"/>
                <a:sym typeface="Chewy"/>
              </a:rPr>
              <a:t>The Dieppe Raid</a:t>
            </a:r>
          </a:p>
          <a:p>
            <a:pPr marL="2759537" lvl="3" indent="-689884" algn="l">
              <a:lnSpc>
                <a:spcPts val="5964"/>
              </a:lnSpc>
              <a:buFont typeface="Arial"/>
              <a:buChar char="￭"/>
            </a:pPr>
            <a:r>
              <a:rPr lang="en-US" sz="4260">
                <a:solidFill>
                  <a:srgbClr val="000000"/>
                </a:solidFill>
                <a:latin typeface="Chewy"/>
                <a:ea typeface="Chewy"/>
                <a:cs typeface="Chewy"/>
                <a:sym typeface="Chewy"/>
              </a:rPr>
              <a:t>D-Day</a:t>
            </a:r>
          </a:p>
          <a:p>
            <a:pPr marL="2759537" lvl="3" indent="-689884" algn="l">
              <a:lnSpc>
                <a:spcPts val="5964"/>
              </a:lnSpc>
              <a:buFont typeface="Arial"/>
              <a:buChar char="￭"/>
            </a:pPr>
            <a:r>
              <a:rPr lang="en-US" sz="4260">
                <a:solidFill>
                  <a:srgbClr val="000000"/>
                </a:solidFill>
                <a:latin typeface="Chewy"/>
                <a:ea typeface="Chewy"/>
                <a:cs typeface="Chewy"/>
                <a:sym typeface="Chewy"/>
              </a:rPr>
              <a:t>The Battle of Normandy</a:t>
            </a:r>
          </a:p>
          <a:p>
            <a:pPr marL="1839691" lvl="2" indent="-613230" algn="l">
              <a:lnSpc>
                <a:spcPts val="5964"/>
              </a:lnSpc>
              <a:buFont typeface="Arial"/>
              <a:buChar char="⚬"/>
            </a:pPr>
            <a:r>
              <a:rPr lang="en-US" sz="4260">
                <a:solidFill>
                  <a:srgbClr val="000000"/>
                </a:solidFill>
                <a:latin typeface="Chewy"/>
                <a:ea typeface="Chewy"/>
                <a:cs typeface="Chewy"/>
                <a:sym typeface="Chewy"/>
              </a:rPr>
              <a:t>It’s okay if your topic changes as you do more research.</a:t>
            </a:r>
          </a:p>
          <a:p>
            <a:pPr algn="l">
              <a:lnSpc>
                <a:spcPts val="5964"/>
              </a:lnSpc>
            </a:pPr>
            <a:endParaRPr lang="en-US" sz="4260">
              <a:solidFill>
                <a:srgbClr val="000000"/>
              </a:solidFill>
              <a:latin typeface="Chewy"/>
              <a:ea typeface="Chewy"/>
              <a:cs typeface="Chewy"/>
              <a:sym typeface="Chewy"/>
            </a:endParaRPr>
          </a:p>
          <a:p>
            <a:pPr algn="l">
              <a:lnSpc>
                <a:spcPts val="5964"/>
              </a:lnSpc>
            </a:pPr>
            <a:endParaRPr lang="en-US" sz="4260">
              <a:solidFill>
                <a:srgbClr val="000000"/>
              </a:solidFill>
              <a:latin typeface="Chewy"/>
              <a:ea typeface="Chewy"/>
              <a:cs typeface="Chewy"/>
              <a:sym typeface="Chew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91516"/>
            <a:ext cx="19463708" cy="10378516"/>
            <a:chOff x="0" y="0"/>
            <a:chExt cx="1524313" cy="812800"/>
          </a:xfrm>
        </p:grpSpPr>
        <p:sp>
          <p:nvSpPr>
            <p:cNvPr id="3" name="Freeform 3"/>
            <p:cNvSpPr/>
            <p:nvPr/>
          </p:nvSpPr>
          <p:spPr>
            <a:xfrm>
              <a:off x="0" y="0"/>
              <a:ext cx="1524312" cy="812800"/>
            </a:xfrm>
            <a:custGeom>
              <a:avLst/>
              <a:gdLst/>
              <a:ahLst/>
              <a:cxnLst/>
              <a:rect l="l" t="t" r="r" b="b"/>
              <a:pathLst>
                <a:path w="1524312" h="8128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28502"/>
                  </a:cubicBezTo>
                  <a:lnTo>
                    <a:pt x="1524312" y="812800"/>
                  </a:lnTo>
                  <a:lnTo>
                    <a:pt x="0" y="812800"/>
                  </a:lnTo>
                  <a:lnTo>
                    <a:pt x="0" y="328861"/>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723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730279" y="4080910"/>
            <a:ext cx="4870667" cy="4954459"/>
            <a:chOff x="0" y="0"/>
            <a:chExt cx="812800" cy="826783"/>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99708"/>
              <a:ext cx="660400" cy="727075"/>
            </a:xfrm>
            <a:prstGeom prst="rect">
              <a:avLst/>
            </a:prstGeom>
          </p:spPr>
          <p:txBody>
            <a:bodyPr lIns="50800" tIns="50800" rIns="50800" bIns="50800" rtlCol="0" anchor="ctr"/>
            <a:lstStyle/>
            <a:p>
              <a:pPr algn="ctr">
                <a:lnSpc>
                  <a:spcPts val="4479"/>
                </a:lnSpc>
              </a:pPr>
              <a:r>
                <a:rPr lang="en-US" sz="3199" dirty="0">
                  <a:solidFill>
                    <a:srgbClr val="000000"/>
                  </a:solidFill>
                  <a:latin typeface="Chewy"/>
                  <a:ea typeface="Chewy"/>
                  <a:cs typeface="Chewy"/>
                  <a:sym typeface="Chewy"/>
                </a:rPr>
                <a:t>Look through the Heritage Fairs website - are there any links or books listed related to your topic?</a:t>
              </a:r>
            </a:p>
            <a:p>
              <a:pPr algn="ctr">
                <a:lnSpc>
                  <a:spcPts val="4479"/>
                </a:lnSpc>
              </a:pPr>
              <a:endParaRPr lang="en-US" sz="3199" dirty="0">
                <a:solidFill>
                  <a:srgbClr val="000000"/>
                </a:solidFill>
                <a:latin typeface="Chewy"/>
                <a:ea typeface="Chewy"/>
                <a:cs typeface="Chewy"/>
                <a:sym typeface="Chewy"/>
              </a:endParaRPr>
            </a:p>
          </p:txBody>
        </p:sp>
      </p:grpSp>
      <p:sp>
        <p:nvSpPr>
          <p:cNvPr id="9" name="TextBox 9"/>
          <p:cNvSpPr txBox="1"/>
          <p:nvPr/>
        </p:nvSpPr>
        <p:spPr>
          <a:xfrm>
            <a:off x="1327716" y="1251632"/>
            <a:ext cx="843632"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3</a:t>
            </a:r>
          </a:p>
        </p:txBody>
      </p:sp>
      <p:sp>
        <p:nvSpPr>
          <p:cNvPr id="10" name="TextBox 10"/>
          <p:cNvSpPr txBox="1"/>
          <p:nvPr/>
        </p:nvSpPr>
        <p:spPr>
          <a:xfrm>
            <a:off x="2960487" y="519027"/>
            <a:ext cx="13013800" cy="2256873"/>
          </a:xfrm>
          <a:prstGeom prst="rect">
            <a:avLst/>
          </a:prstGeom>
        </p:spPr>
        <p:txBody>
          <a:bodyPr lIns="0" tIns="0" rIns="0" bIns="0" rtlCol="0" anchor="t">
            <a:spAutoFit/>
          </a:bodyPr>
          <a:lstStyle/>
          <a:p>
            <a:pPr algn="ctr">
              <a:lnSpc>
                <a:spcPts val="9045"/>
              </a:lnSpc>
            </a:pPr>
            <a:r>
              <a:rPr lang="en-US" sz="6460">
                <a:solidFill>
                  <a:srgbClr val="000000"/>
                </a:solidFill>
                <a:latin typeface="Chewy"/>
                <a:ea typeface="Chewy"/>
                <a:cs typeface="Chewy"/>
                <a:sym typeface="Chewy"/>
              </a:rPr>
              <a:t>Once you have chosen your topic, it’s time to get started on your research</a:t>
            </a:r>
          </a:p>
        </p:txBody>
      </p:sp>
      <p:grpSp>
        <p:nvGrpSpPr>
          <p:cNvPr id="11" name="Group 11"/>
          <p:cNvGrpSpPr/>
          <p:nvPr/>
        </p:nvGrpSpPr>
        <p:grpSpPr>
          <a:xfrm>
            <a:off x="6540390" y="4071377"/>
            <a:ext cx="4889733" cy="48897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13" name="TextBox 13"/>
            <p:cNvSpPr txBox="1"/>
            <p:nvPr/>
          </p:nvSpPr>
          <p:spPr>
            <a:xfrm>
              <a:off x="76200" y="85725"/>
              <a:ext cx="660400" cy="727075"/>
            </a:xfrm>
            <a:prstGeom prst="rect">
              <a:avLst/>
            </a:prstGeom>
          </p:spPr>
          <p:txBody>
            <a:bodyPr lIns="50800" tIns="50800" rIns="50800" bIns="50800" rtlCol="0" anchor="ctr"/>
            <a:lstStyle/>
            <a:p>
              <a:pPr algn="ctr">
                <a:lnSpc>
                  <a:spcPts val="4479"/>
                </a:lnSpc>
              </a:pPr>
              <a:r>
                <a:rPr lang="en-US" sz="3199" dirty="0">
                  <a:solidFill>
                    <a:srgbClr val="000000"/>
                  </a:solidFill>
                  <a:latin typeface="Chewy"/>
                  <a:ea typeface="Chewy"/>
                  <a:cs typeface="Chewy"/>
                  <a:sym typeface="Chewy"/>
                </a:rPr>
                <a:t>Go to a search engine like Google and search your topic.</a:t>
              </a:r>
            </a:p>
            <a:p>
              <a:pPr algn="ctr">
                <a:lnSpc>
                  <a:spcPts val="4479"/>
                </a:lnSpc>
              </a:pPr>
              <a:endParaRPr lang="en-US" sz="3199" dirty="0">
                <a:solidFill>
                  <a:srgbClr val="000000"/>
                </a:solidFill>
                <a:latin typeface="Chewy"/>
                <a:ea typeface="Chewy"/>
                <a:cs typeface="Chewy"/>
                <a:sym typeface="Chewy"/>
              </a:endParaRPr>
            </a:p>
          </p:txBody>
        </p:sp>
      </p:grpSp>
      <p:grpSp>
        <p:nvGrpSpPr>
          <p:cNvPr id="14" name="Group 14"/>
          <p:cNvGrpSpPr/>
          <p:nvPr/>
        </p:nvGrpSpPr>
        <p:grpSpPr>
          <a:xfrm>
            <a:off x="12369567" y="4061844"/>
            <a:ext cx="4889733" cy="4899268"/>
            <a:chOff x="0" y="0"/>
            <a:chExt cx="812800" cy="814385"/>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16" name="TextBox 16"/>
            <p:cNvSpPr txBox="1"/>
            <p:nvPr/>
          </p:nvSpPr>
          <p:spPr>
            <a:xfrm>
              <a:off x="76200" y="87310"/>
              <a:ext cx="660400" cy="727075"/>
            </a:xfrm>
            <a:prstGeom prst="rect">
              <a:avLst/>
            </a:prstGeom>
          </p:spPr>
          <p:txBody>
            <a:bodyPr lIns="50800" tIns="50800" rIns="50800" bIns="50800" rtlCol="0" anchor="ctr"/>
            <a:lstStyle/>
            <a:p>
              <a:pPr algn="ctr">
                <a:lnSpc>
                  <a:spcPts val="4479"/>
                </a:lnSpc>
              </a:pPr>
              <a:r>
                <a:rPr lang="en-US" sz="3199" dirty="0">
                  <a:solidFill>
                    <a:srgbClr val="000000"/>
                  </a:solidFill>
                  <a:latin typeface="Chewy"/>
                  <a:ea typeface="Chewy"/>
                  <a:cs typeface="Chewy"/>
                  <a:sym typeface="Chewy"/>
                </a:rPr>
                <a:t>Go to your school or local library and look for books on the topic.</a:t>
              </a:r>
            </a:p>
            <a:p>
              <a:pPr algn="ctr">
                <a:lnSpc>
                  <a:spcPts val="4479"/>
                </a:lnSpc>
              </a:pPr>
              <a:endParaRPr lang="en-US" sz="3199" dirty="0">
                <a:solidFill>
                  <a:srgbClr val="000000"/>
                </a:solidFill>
                <a:latin typeface="Chewy"/>
                <a:ea typeface="Chewy"/>
                <a:cs typeface="Chewy"/>
                <a:sym typeface="Chewy"/>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602482"/>
            <a:ext cx="19463708" cy="11491964"/>
            <a:chOff x="0" y="0"/>
            <a:chExt cx="1524313" cy="900000"/>
          </a:xfrm>
        </p:grpSpPr>
        <p:sp>
          <p:nvSpPr>
            <p:cNvPr id="3" name="Freeform 3"/>
            <p:cNvSpPr/>
            <p:nvPr/>
          </p:nvSpPr>
          <p:spPr>
            <a:xfrm>
              <a:off x="0" y="0"/>
              <a:ext cx="1524312" cy="900000"/>
            </a:xfrm>
            <a:custGeom>
              <a:avLst/>
              <a:gdLst/>
              <a:ahLst/>
              <a:cxnLst/>
              <a:rect l="l" t="t" r="r" b="b"/>
              <a:pathLst>
                <a:path w="1524312" h="9000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30439"/>
                  </a:cubicBezTo>
                  <a:lnTo>
                    <a:pt x="1524312" y="900000"/>
                  </a:lnTo>
                  <a:lnTo>
                    <a:pt x="0" y="900000"/>
                  </a:lnTo>
                  <a:lnTo>
                    <a:pt x="0" y="330862"/>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8111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028700" y="3786856"/>
            <a:ext cx="4160051" cy="41600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A2C"/>
            </a:solidFill>
          </p:spPr>
          <p:txBody>
            <a:bodyPr/>
            <a:lstStyle/>
            <a:p>
              <a:endParaRPr lang="en-US"/>
            </a:p>
          </p:txBody>
        </p:sp>
        <p:sp>
          <p:nvSpPr>
            <p:cNvPr id="8" name="TextBox 8"/>
            <p:cNvSpPr txBox="1"/>
            <p:nvPr/>
          </p:nvSpPr>
          <p:spPr>
            <a:xfrm>
              <a:off x="76200" y="-9525"/>
              <a:ext cx="660400" cy="746125"/>
            </a:xfrm>
            <a:prstGeom prst="rect">
              <a:avLst/>
            </a:prstGeom>
          </p:spPr>
          <p:txBody>
            <a:bodyPr lIns="50800" tIns="50800" rIns="50800" bIns="50800" rtlCol="0" anchor="ctr"/>
            <a:lstStyle/>
            <a:p>
              <a:pPr algn="ctr">
                <a:lnSpc>
                  <a:spcPts val="5879"/>
                </a:lnSpc>
              </a:pPr>
              <a:r>
                <a:rPr lang="en-US" sz="4199">
                  <a:solidFill>
                    <a:srgbClr val="000000"/>
                  </a:solidFill>
                  <a:latin typeface="Chewy"/>
                  <a:ea typeface="Chewy"/>
                  <a:cs typeface="Chewy"/>
                  <a:sym typeface="Chewy"/>
                </a:rPr>
                <a:t>What is a credible source?</a:t>
              </a:r>
            </a:p>
          </p:txBody>
        </p:sp>
      </p:grpSp>
      <p:sp>
        <p:nvSpPr>
          <p:cNvPr id="10" name="Freeform 10"/>
          <p:cNvSpPr/>
          <p:nvPr/>
        </p:nvSpPr>
        <p:spPr>
          <a:xfrm>
            <a:off x="7121863" y="3893325"/>
            <a:ext cx="9763095" cy="5690111"/>
          </a:xfrm>
          <a:custGeom>
            <a:avLst/>
            <a:gdLst/>
            <a:ahLst/>
            <a:cxnLst/>
            <a:rect l="l" t="t" r="r" b="b"/>
            <a:pathLst>
              <a:path w="9763095" h="5690111">
                <a:moveTo>
                  <a:pt x="0" y="0"/>
                </a:moveTo>
                <a:lnTo>
                  <a:pt x="9763095" y="0"/>
                </a:lnTo>
                <a:lnTo>
                  <a:pt x="9763095" y="5690111"/>
                </a:lnTo>
                <a:lnTo>
                  <a:pt x="0" y="5690111"/>
                </a:lnTo>
                <a:lnTo>
                  <a:pt x="0" y="0"/>
                </a:lnTo>
                <a:close/>
              </a:path>
            </a:pathLst>
          </a:custGeom>
          <a:blipFill>
            <a:blip r:embed="rId5"/>
            <a:stretch>
              <a:fillRect t="-7237"/>
            </a:stretch>
          </a:blipFill>
        </p:spPr>
        <p:txBody>
          <a:bodyPr/>
          <a:lstStyle/>
          <a:p>
            <a:endParaRPr lang="en-US"/>
          </a:p>
        </p:txBody>
      </p:sp>
      <p:sp>
        <p:nvSpPr>
          <p:cNvPr id="11" name="TextBox 11"/>
          <p:cNvSpPr txBox="1"/>
          <p:nvPr/>
        </p:nvSpPr>
        <p:spPr>
          <a:xfrm>
            <a:off x="2810003" y="416788"/>
            <a:ext cx="12667994" cy="3198952"/>
          </a:xfrm>
          <a:prstGeom prst="rect">
            <a:avLst/>
          </a:prstGeom>
        </p:spPr>
        <p:txBody>
          <a:bodyPr lIns="0" tIns="0" rIns="0" bIns="0" rtlCol="0" anchor="t">
            <a:spAutoFit/>
          </a:bodyPr>
          <a:lstStyle/>
          <a:p>
            <a:pPr algn="ctr">
              <a:lnSpc>
                <a:spcPts val="8479"/>
              </a:lnSpc>
            </a:pPr>
            <a:r>
              <a:rPr lang="en-US" sz="6056">
                <a:solidFill>
                  <a:srgbClr val="000000"/>
                </a:solidFill>
                <a:latin typeface="Chewy"/>
                <a:ea typeface="Chewy"/>
                <a:cs typeface="Chewy"/>
                <a:sym typeface="Chewy"/>
              </a:rPr>
              <a:t>If you choose to use a search engine like Google, make sure you choose credible sources</a:t>
            </a:r>
          </a:p>
        </p:txBody>
      </p:sp>
      <p:grpSp>
        <p:nvGrpSpPr>
          <p:cNvPr id="12" name="Group 12"/>
          <p:cNvGrpSpPr/>
          <p:nvPr/>
        </p:nvGrpSpPr>
        <p:grpSpPr>
          <a:xfrm>
            <a:off x="715664" y="3615741"/>
            <a:ext cx="4786123" cy="4719765"/>
            <a:chOff x="0" y="0"/>
            <a:chExt cx="935123" cy="922158"/>
          </a:xfrm>
        </p:grpSpPr>
        <p:sp>
          <p:nvSpPr>
            <p:cNvPr id="13" name="Freeform 13"/>
            <p:cNvSpPr/>
            <p:nvPr/>
          </p:nvSpPr>
          <p:spPr>
            <a:xfrm>
              <a:off x="0" y="0"/>
              <a:ext cx="935123" cy="922158"/>
            </a:xfrm>
            <a:custGeom>
              <a:avLst/>
              <a:gdLst/>
              <a:ahLst/>
              <a:cxnLst/>
              <a:rect l="l" t="t" r="r" b="b"/>
              <a:pathLst>
                <a:path w="935123" h="922158">
                  <a:moveTo>
                    <a:pt x="467562" y="0"/>
                  </a:moveTo>
                  <a:cubicBezTo>
                    <a:pt x="209334" y="0"/>
                    <a:pt x="0" y="206432"/>
                    <a:pt x="0" y="461079"/>
                  </a:cubicBezTo>
                  <a:cubicBezTo>
                    <a:pt x="0" y="715726"/>
                    <a:pt x="209334" y="922158"/>
                    <a:pt x="467562" y="922158"/>
                  </a:cubicBezTo>
                  <a:cubicBezTo>
                    <a:pt x="725789" y="922158"/>
                    <a:pt x="935123" y="715726"/>
                    <a:pt x="935123" y="461079"/>
                  </a:cubicBezTo>
                  <a:cubicBezTo>
                    <a:pt x="935123" y="206432"/>
                    <a:pt x="725789" y="0"/>
                    <a:pt x="467562" y="0"/>
                  </a:cubicBezTo>
                  <a:close/>
                </a:path>
              </a:pathLst>
            </a:custGeom>
            <a:solidFill>
              <a:srgbClr val="E18A5E"/>
            </a:solidFill>
          </p:spPr>
          <p:txBody>
            <a:bodyPr/>
            <a:lstStyle/>
            <a:p>
              <a:endParaRPr lang="en-US"/>
            </a:p>
          </p:txBody>
        </p:sp>
        <p:sp>
          <p:nvSpPr>
            <p:cNvPr id="14" name="TextBox 14"/>
            <p:cNvSpPr txBox="1"/>
            <p:nvPr/>
          </p:nvSpPr>
          <p:spPr>
            <a:xfrm>
              <a:off x="87668" y="727"/>
              <a:ext cx="759788" cy="834978"/>
            </a:xfrm>
            <a:prstGeom prst="rect">
              <a:avLst/>
            </a:prstGeom>
          </p:spPr>
          <p:txBody>
            <a:bodyPr lIns="50800" tIns="50800" rIns="50800" bIns="50800" rtlCol="0" anchor="ctr"/>
            <a:lstStyle/>
            <a:p>
              <a:pPr algn="ctr">
                <a:lnSpc>
                  <a:spcPts val="5879"/>
                </a:lnSpc>
              </a:pPr>
              <a:r>
                <a:rPr lang="en-US" sz="4199">
                  <a:solidFill>
                    <a:srgbClr val="000000"/>
                  </a:solidFill>
                  <a:latin typeface="Chewy"/>
                  <a:ea typeface="Chewy"/>
                  <a:cs typeface="Chewy"/>
                  <a:sym typeface="Chewy"/>
                </a:rPr>
                <a:t>A source that provides you with accurate information that you can trust</a:t>
              </a:r>
            </a:p>
          </p:txBody>
        </p:sp>
      </p:grpSp>
      <p:sp>
        <p:nvSpPr>
          <p:cNvPr id="15" name="Freeform 15"/>
          <p:cNvSpPr/>
          <p:nvPr/>
        </p:nvSpPr>
        <p:spPr>
          <a:xfrm>
            <a:off x="8258836" y="5038447"/>
            <a:ext cx="4227539" cy="4219853"/>
          </a:xfrm>
          <a:custGeom>
            <a:avLst/>
            <a:gdLst/>
            <a:ahLst/>
            <a:cxnLst/>
            <a:rect l="l" t="t" r="r" b="b"/>
            <a:pathLst>
              <a:path w="4227539" h="4219853">
                <a:moveTo>
                  <a:pt x="0" y="0"/>
                </a:moveTo>
                <a:lnTo>
                  <a:pt x="4227539" y="0"/>
                </a:lnTo>
                <a:lnTo>
                  <a:pt x="4227539" y="4219853"/>
                </a:lnTo>
                <a:lnTo>
                  <a:pt x="0" y="42198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271905" y="1267207"/>
            <a:ext cx="844897"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602482"/>
            <a:ext cx="19463708" cy="11491964"/>
            <a:chOff x="0" y="0"/>
            <a:chExt cx="1524313" cy="900000"/>
          </a:xfrm>
        </p:grpSpPr>
        <p:sp>
          <p:nvSpPr>
            <p:cNvPr id="3" name="Freeform 3"/>
            <p:cNvSpPr/>
            <p:nvPr/>
          </p:nvSpPr>
          <p:spPr>
            <a:xfrm>
              <a:off x="0" y="0"/>
              <a:ext cx="1524312" cy="900000"/>
            </a:xfrm>
            <a:custGeom>
              <a:avLst/>
              <a:gdLst/>
              <a:ahLst/>
              <a:cxnLst/>
              <a:rect l="l" t="t" r="r" b="b"/>
              <a:pathLst>
                <a:path w="1524312" h="9000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30439"/>
                  </a:cubicBezTo>
                  <a:lnTo>
                    <a:pt x="1524312" y="900000"/>
                  </a:lnTo>
                  <a:lnTo>
                    <a:pt x="0" y="900000"/>
                  </a:lnTo>
                  <a:lnTo>
                    <a:pt x="0" y="330862"/>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8111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028700" y="3786856"/>
            <a:ext cx="4160051" cy="41600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29165"/>
              <a:ext cx="660400" cy="746125"/>
            </a:xfrm>
            <a:prstGeom prst="rect">
              <a:avLst/>
            </a:prstGeom>
          </p:spPr>
          <p:txBody>
            <a:bodyPr lIns="50800" tIns="50800" rIns="50800" bIns="50800" rtlCol="0" anchor="ctr"/>
            <a:lstStyle/>
            <a:p>
              <a:pPr algn="ctr">
                <a:lnSpc>
                  <a:spcPts val="5879"/>
                </a:lnSpc>
              </a:pPr>
              <a:r>
                <a:rPr lang="en-US" sz="4199" dirty="0">
                  <a:solidFill>
                    <a:srgbClr val="000000"/>
                  </a:solidFill>
                  <a:latin typeface="Chewy"/>
                  <a:ea typeface="Chewy"/>
                  <a:cs typeface="Chewy"/>
                  <a:sym typeface="Chewy"/>
                </a:rPr>
                <a:t>What do you look for?</a:t>
              </a:r>
            </a:p>
          </p:txBody>
        </p:sp>
      </p:grpSp>
      <p:sp>
        <p:nvSpPr>
          <p:cNvPr id="10" name="TextBox 10"/>
          <p:cNvSpPr txBox="1"/>
          <p:nvPr/>
        </p:nvSpPr>
        <p:spPr>
          <a:xfrm>
            <a:off x="1327716" y="1267207"/>
            <a:ext cx="813197"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5</a:t>
            </a:r>
          </a:p>
        </p:txBody>
      </p:sp>
      <p:sp>
        <p:nvSpPr>
          <p:cNvPr id="11" name="TextBox 11"/>
          <p:cNvSpPr txBox="1"/>
          <p:nvPr/>
        </p:nvSpPr>
        <p:spPr>
          <a:xfrm>
            <a:off x="2810003" y="416788"/>
            <a:ext cx="12667994" cy="2122627"/>
          </a:xfrm>
          <a:prstGeom prst="rect">
            <a:avLst/>
          </a:prstGeom>
        </p:spPr>
        <p:txBody>
          <a:bodyPr lIns="0" tIns="0" rIns="0" bIns="0" rtlCol="0" anchor="t">
            <a:spAutoFit/>
          </a:bodyPr>
          <a:lstStyle/>
          <a:p>
            <a:pPr algn="ctr">
              <a:lnSpc>
                <a:spcPts val="8479"/>
              </a:lnSpc>
            </a:pPr>
            <a:r>
              <a:rPr lang="en-US" sz="6056">
                <a:solidFill>
                  <a:srgbClr val="000000"/>
                </a:solidFill>
                <a:latin typeface="Chewy"/>
                <a:ea typeface="Chewy"/>
                <a:cs typeface="Chewy"/>
                <a:sym typeface="Chewy"/>
              </a:rPr>
              <a:t>Identifying credible and trustworthy online sources</a:t>
            </a:r>
          </a:p>
        </p:txBody>
      </p:sp>
      <p:sp>
        <p:nvSpPr>
          <p:cNvPr id="12" name="TextBox 12"/>
          <p:cNvSpPr txBox="1"/>
          <p:nvPr/>
        </p:nvSpPr>
        <p:spPr>
          <a:xfrm>
            <a:off x="4526450" y="3205004"/>
            <a:ext cx="13761550" cy="5348515"/>
          </a:xfrm>
          <a:prstGeom prst="rect">
            <a:avLst/>
          </a:prstGeom>
        </p:spPr>
        <p:txBody>
          <a:bodyPr lIns="0" tIns="0" rIns="0" bIns="0" rtlCol="0" anchor="t">
            <a:spAutoFit/>
          </a:bodyPr>
          <a:lstStyle/>
          <a:p>
            <a:pPr marL="919846" lvl="1" indent="-459923" algn="l">
              <a:lnSpc>
                <a:spcPts val="5964"/>
              </a:lnSpc>
              <a:buFont typeface="Arial"/>
              <a:buChar char="•"/>
            </a:pPr>
            <a:r>
              <a:rPr lang="en-US" sz="4260" dirty="0">
                <a:solidFill>
                  <a:srgbClr val="000000"/>
                </a:solidFill>
                <a:latin typeface="Chewy"/>
                <a:ea typeface="Chewy"/>
                <a:cs typeface="Chewy"/>
                <a:sym typeface="Chewy"/>
              </a:rPr>
              <a:t>Look at who created the source - use ones created by trusted authors such as:</a:t>
            </a:r>
          </a:p>
          <a:p>
            <a:pPr marL="1839691" lvl="2" indent="-613230" algn="l">
              <a:lnSpc>
                <a:spcPts val="5964"/>
              </a:lnSpc>
              <a:buFont typeface="Arial"/>
              <a:buChar char="⚬"/>
            </a:pPr>
            <a:r>
              <a:rPr lang="en-US" sz="4260" dirty="0">
                <a:solidFill>
                  <a:srgbClr val="000000"/>
                </a:solidFill>
                <a:latin typeface="Chewy"/>
                <a:ea typeface="Chewy"/>
                <a:cs typeface="Chewy"/>
                <a:sym typeface="Chewy"/>
              </a:rPr>
              <a:t>The Government of Canada, universities, and museums.</a:t>
            </a:r>
          </a:p>
          <a:p>
            <a:pPr marL="1839691" lvl="2" indent="-613230" algn="l">
              <a:lnSpc>
                <a:spcPts val="5964"/>
              </a:lnSpc>
              <a:buFont typeface="Arial"/>
              <a:buChar char="⚬"/>
            </a:pPr>
            <a:r>
              <a:rPr lang="en-US" sz="4260" dirty="0">
                <a:solidFill>
                  <a:srgbClr val="000000"/>
                </a:solidFill>
                <a:latin typeface="Chewy"/>
                <a:ea typeface="Chewy"/>
                <a:cs typeface="Chewy"/>
                <a:sym typeface="Chewy"/>
              </a:rPr>
              <a:t>The Canadian Encyclopedia</a:t>
            </a:r>
          </a:p>
          <a:p>
            <a:pPr marL="1839691" lvl="2" indent="-613230" algn="l">
              <a:lnSpc>
                <a:spcPts val="5964"/>
              </a:lnSpc>
              <a:buFont typeface="Arial"/>
              <a:buChar char="⚬"/>
            </a:pPr>
            <a:r>
              <a:rPr lang="en-US" sz="4260" dirty="0" err="1">
                <a:solidFill>
                  <a:srgbClr val="000000"/>
                </a:solidFill>
                <a:latin typeface="Chewy"/>
                <a:ea typeface="Chewy"/>
                <a:cs typeface="Chewy"/>
                <a:sym typeface="Chewy"/>
              </a:rPr>
              <a:t>SaskToday</a:t>
            </a:r>
            <a:r>
              <a:rPr lang="en-US" sz="4260" dirty="0">
                <a:solidFill>
                  <a:srgbClr val="000000"/>
                </a:solidFill>
                <a:latin typeface="Chewy"/>
                <a:ea typeface="Chewy"/>
                <a:cs typeface="Chewy"/>
                <a:sym typeface="Chewy"/>
              </a:rPr>
              <a:t> or national news, such as CTV or CBC.</a:t>
            </a:r>
          </a:p>
          <a:p>
            <a:pPr marL="1839691" lvl="2" indent="-613230" algn="l">
              <a:lnSpc>
                <a:spcPts val="5964"/>
              </a:lnSpc>
              <a:buFont typeface="Arial"/>
              <a:buChar char="⚬"/>
            </a:pPr>
            <a:r>
              <a:rPr lang="en-US" sz="4260" dirty="0">
                <a:solidFill>
                  <a:srgbClr val="000000"/>
                </a:solidFill>
                <a:latin typeface="Chewy"/>
                <a:ea typeface="Chewy"/>
                <a:cs typeface="Chewy"/>
                <a:sym typeface="Chewy"/>
              </a:rPr>
              <a:t>If you are unsure if the source is trustworthy, it is best to use a different source instead.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602482"/>
            <a:ext cx="19463708" cy="11491964"/>
            <a:chOff x="0" y="0"/>
            <a:chExt cx="1524313" cy="900000"/>
          </a:xfrm>
        </p:grpSpPr>
        <p:sp>
          <p:nvSpPr>
            <p:cNvPr id="3" name="Freeform 3"/>
            <p:cNvSpPr/>
            <p:nvPr/>
          </p:nvSpPr>
          <p:spPr>
            <a:xfrm>
              <a:off x="0" y="0"/>
              <a:ext cx="1524312" cy="900000"/>
            </a:xfrm>
            <a:custGeom>
              <a:avLst/>
              <a:gdLst/>
              <a:ahLst/>
              <a:cxnLst/>
              <a:rect l="l" t="t" r="r" b="b"/>
              <a:pathLst>
                <a:path w="1524312" h="9000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30439"/>
                  </a:cubicBezTo>
                  <a:lnTo>
                    <a:pt x="1524312" y="900000"/>
                  </a:lnTo>
                  <a:lnTo>
                    <a:pt x="0" y="900000"/>
                  </a:lnTo>
                  <a:lnTo>
                    <a:pt x="0" y="330862"/>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8111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028700" y="3786856"/>
            <a:ext cx="4160051" cy="41600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37823"/>
              <a:ext cx="660400" cy="746125"/>
            </a:xfrm>
            <a:prstGeom prst="rect">
              <a:avLst/>
            </a:prstGeom>
          </p:spPr>
          <p:txBody>
            <a:bodyPr lIns="50800" tIns="50800" rIns="50800" bIns="50800" rtlCol="0" anchor="ctr"/>
            <a:lstStyle/>
            <a:p>
              <a:pPr algn="ctr">
                <a:lnSpc>
                  <a:spcPts val="5879"/>
                </a:lnSpc>
              </a:pPr>
              <a:r>
                <a:rPr lang="en-US" sz="4199" dirty="0">
                  <a:solidFill>
                    <a:srgbClr val="000000"/>
                  </a:solidFill>
                  <a:latin typeface="Chewy"/>
                  <a:ea typeface="Chewy"/>
                  <a:cs typeface="Chewy"/>
                  <a:sym typeface="Chewy"/>
                </a:rPr>
                <a:t>What do you look for?</a:t>
              </a:r>
            </a:p>
          </p:txBody>
        </p:sp>
      </p:gr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5866663" y="2887663"/>
            <a:ext cx="10901307" cy="6813317"/>
          </a:xfrm>
          <a:prstGeom prst="rect">
            <a:avLst/>
          </a:prstGeom>
        </p:spPr>
      </p:pic>
      <p:sp>
        <p:nvSpPr>
          <p:cNvPr id="11" name="TextBox 11"/>
          <p:cNvSpPr txBox="1"/>
          <p:nvPr/>
        </p:nvSpPr>
        <p:spPr>
          <a:xfrm>
            <a:off x="1327716" y="1267207"/>
            <a:ext cx="874068"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6</a:t>
            </a:r>
          </a:p>
        </p:txBody>
      </p:sp>
      <p:sp>
        <p:nvSpPr>
          <p:cNvPr id="12" name="TextBox 12"/>
          <p:cNvSpPr txBox="1"/>
          <p:nvPr/>
        </p:nvSpPr>
        <p:spPr>
          <a:xfrm>
            <a:off x="2810003" y="416788"/>
            <a:ext cx="12667994" cy="2122627"/>
          </a:xfrm>
          <a:prstGeom prst="rect">
            <a:avLst/>
          </a:prstGeom>
        </p:spPr>
        <p:txBody>
          <a:bodyPr lIns="0" tIns="0" rIns="0" bIns="0" rtlCol="0" anchor="t">
            <a:spAutoFit/>
          </a:bodyPr>
          <a:lstStyle/>
          <a:p>
            <a:pPr algn="ctr">
              <a:lnSpc>
                <a:spcPts val="8479"/>
              </a:lnSpc>
            </a:pPr>
            <a:r>
              <a:rPr lang="en-US" sz="6056">
                <a:solidFill>
                  <a:srgbClr val="000000"/>
                </a:solidFill>
                <a:latin typeface="Chewy"/>
                <a:ea typeface="Chewy"/>
                <a:cs typeface="Chewy"/>
                <a:sym typeface="Chewy"/>
              </a:rPr>
              <a:t>Identifying credible and trustworthy online sources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602482"/>
            <a:ext cx="19463708" cy="11491964"/>
            <a:chOff x="0" y="0"/>
            <a:chExt cx="1524313" cy="900000"/>
          </a:xfrm>
        </p:grpSpPr>
        <p:sp>
          <p:nvSpPr>
            <p:cNvPr id="3" name="Freeform 3"/>
            <p:cNvSpPr/>
            <p:nvPr/>
          </p:nvSpPr>
          <p:spPr>
            <a:xfrm>
              <a:off x="0" y="0"/>
              <a:ext cx="1524312" cy="900000"/>
            </a:xfrm>
            <a:custGeom>
              <a:avLst/>
              <a:gdLst/>
              <a:ahLst/>
              <a:cxnLst/>
              <a:rect l="l" t="t" r="r" b="b"/>
              <a:pathLst>
                <a:path w="1524312" h="9000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30439"/>
                  </a:cubicBezTo>
                  <a:lnTo>
                    <a:pt x="1524312" y="900000"/>
                  </a:lnTo>
                  <a:lnTo>
                    <a:pt x="0" y="900000"/>
                  </a:lnTo>
                  <a:lnTo>
                    <a:pt x="0" y="330862"/>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8111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028700" y="3786856"/>
            <a:ext cx="4160051" cy="41600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33337"/>
              <a:ext cx="660400" cy="746125"/>
            </a:xfrm>
            <a:prstGeom prst="rect">
              <a:avLst/>
            </a:prstGeom>
          </p:spPr>
          <p:txBody>
            <a:bodyPr lIns="50800" tIns="50800" rIns="50800" bIns="50800" rtlCol="0" anchor="ctr"/>
            <a:lstStyle/>
            <a:p>
              <a:pPr algn="ctr">
                <a:lnSpc>
                  <a:spcPts val="5879"/>
                </a:lnSpc>
              </a:pPr>
              <a:r>
                <a:rPr lang="en-US" sz="4199" dirty="0">
                  <a:solidFill>
                    <a:srgbClr val="000000"/>
                  </a:solidFill>
                  <a:latin typeface="Chewy"/>
                  <a:ea typeface="Chewy"/>
                  <a:cs typeface="Chewy"/>
                  <a:sym typeface="Chewy"/>
                </a:rPr>
                <a:t>What do you look for?</a:t>
              </a:r>
            </a:p>
          </p:txBody>
        </p:sp>
      </p:gr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5557123" y="3166337"/>
            <a:ext cx="10850047" cy="6781279"/>
          </a:xfrm>
          <a:prstGeom prst="rect">
            <a:avLst/>
          </a:prstGeom>
        </p:spPr>
      </p:pic>
      <p:sp>
        <p:nvSpPr>
          <p:cNvPr id="11" name="TextBox 11"/>
          <p:cNvSpPr txBox="1"/>
          <p:nvPr/>
        </p:nvSpPr>
        <p:spPr>
          <a:xfrm>
            <a:off x="1313131" y="1446439"/>
            <a:ext cx="872803"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7</a:t>
            </a:r>
          </a:p>
        </p:txBody>
      </p:sp>
      <p:sp>
        <p:nvSpPr>
          <p:cNvPr id="12" name="TextBox 12"/>
          <p:cNvSpPr txBox="1"/>
          <p:nvPr/>
        </p:nvSpPr>
        <p:spPr>
          <a:xfrm>
            <a:off x="2810003" y="416788"/>
            <a:ext cx="12667994" cy="2122627"/>
          </a:xfrm>
          <a:prstGeom prst="rect">
            <a:avLst/>
          </a:prstGeom>
        </p:spPr>
        <p:txBody>
          <a:bodyPr lIns="0" tIns="0" rIns="0" bIns="0" rtlCol="0" anchor="t">
            <a:spAutoFit/>
          </a:bodyPr>
          <a:lstStyle/>
          <a:p>
            <a:pPr algn="ctr">
              <a:lnSpc>
                <a:spcPts val="8479"/>
              </a:lnSpc>
            </a:pPr>
            <a:r>
              <a:rPr lang="en-US" sz="6056">
                <a:solidFill>
                  <a:srgbClr val="000000"/>
                </a:solidFill>
                <a:latin typeface="Chewy"/>
                <a:ea typeface="Chewy"/>
                <a:cs typeface="Chewy"/>
                <a:sym typeface="Chewy"/>
              </a:rPr>
              <a:t>What types of sources are not trustworthy?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854" y="-602482"/>
            <a:ext cx="19463708" cy="11491964"/>
            <a:chOff x="0" y="0"/>
            <a:chExt cx="1524313" cy="900000"/>
          </a:xfrm>
        </p:grpSpPr>
        <p:sp>
          <p:nvSpPr>
            <p:cNvPr id="3" name="Freeform 3"/>
            <p:cNvSpPr/>
            <p:nvPr/>
          </p:nvSpPr>
          <p:spPr>
            <a:xfrm>
              <a:off x="0" y="0"/>
              <a:ext cx="1524312" cy="900000"/>
            </a:xfrm>
            <a:custGeom>
              <a:avLst/>
              <a:gdLst/>
              <a:ahLst/>
              <a:cxnLst/>
              <a:rect l="l" t="t" r="r" b="b"/>
              <a:pathLst>
                <a:path w="1524312" h="900000">
                  <a:moveTo>
                    <a:pt x="508379" y="19070"/>
                  </a:moveTo>
                  <a:cubicBezTo>
                    <a:pt x="586274" y="7556"/>
                    <a:pt x="675370" y="0"/>
                    <a:pt x="762567" y="0"/>
                  </a:cubicBezTo>
                  <a:cubicBezTo>
                    <a:pt x="849766" y="0"/>
                    <a:pt x="933674" y="6476"/>
                    <a:pt x="1010997" y="17990"/>
                  </a:cubicBezTo>
                  <a:cubicBezTo>
                    <a:pt x="1012645" y="18350"/>
                    <a:pt x="1014289" y="18350"/>
                    <a:pt x="1015934" y="18710"/>
                  </a:cubicBezTo>
                  <a:cubicBezTo>
                    <a:pt x="1306318" y="64765"/>
                    <a:pt x="1520200" y="186379"/>
                    <a:pt x="1524312" y="330439"/>
                  </a:cubicBezTo>
                  <a:lnTo>
                    <a:pt x="1524312" y="900000"/>
                  </a:lnTo>
                  <a:lnTo>
                    <a:pt x="0" y="900000"/>
                  </a:lnTo>
                  <a:lnTo>
                    <a:pt x="0" y="330862"/>
                  </a:lnTo>
                  <a:cubicBezTo>
                    <a:pt x="4113" y="185660"/>
                    <a:pt x="214704" y="64045"/>
                    <a:pt x="508379" y="19070"/>
                  </a:cubicBezTo>
                  <a:close/>
                </a:path>
              </a:pathLst>
            </a:custGeom>
            <a:solidFill>
              <a:srgbClr val="F6DFDC"/>
            </a:solidFill>
          </p:spPr>
          <p:txBody>
            <a:bodyPr/>
            <a:lstStyle/>
            <a:p>
              <a:endParaRPr lang="en-US"/>
            </a:p>
          </p:txBody>
        </p:sp>
        <p:sp>
          <p:nvSpPr>
            <p:cNvPr id="4" name="TextBox 4"/>
            <p:cNvSpPr txBox="1"/>
            <p:nvPr/>
          </p:nvSpPr>
          <p:spPr>
            <a:xfrm>
              <a:off x="0" y="88900"/>
              <a:ext cx="1524313" cy="8111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8577" y="540613"/>
            <a:ext cx="2421909" cy="2347050"/>
          </a:xfrm>
          <a:custGeom>
            <a:avLst/>
            <a:gdLst/>
            <a:ahLst/>
            <a:cxnLst/>
            <a:rect l="l" t="t" r="r" b="b"/>
            <a:pathLst>
              <a:path w="2421909" h="2347050">
                <a:moveTo>
                  <a:pt x="0" y="0"/>
                </a:moveTo>
                <a:lnTo>
                  <a:pt x="2421910" y="0"/>
                </a:lnTo>
                <a:lnTo>
                  <a:pt x="2421910" y="2347050"/>
                </a:lnTo>
                <a:lnTo>
                  <a:pt x="0" y="234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028700" y="3786856"/>
            <a:ext cx="4160051" cy="41600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A5E"/>
            </a:solidFill>
          </p:spPr>
          <p:txBody>
            <a:bodyPr/>
            <a:lstStyle/>
            <a:p>
              <a:endParaRPr lang="en-US"/>
            </a:p>
          </p:txBody>
        </p:sp>
        <p:sp>
          <p:nvSpPr>
            <p:cNvPr id="8" name="TextBox 8"/>
            <p:cNvSpPr txBox="1"/>
            <p:nvPr/>
          </p:nvSpPr>
          <p:spPr>
            <a:xfrm>
              <a:off x="76200" y="35031"/>
              <a:ext cx="660400" cy="746125"/>
            </a:xfrm>
            <a:prstGeom prst="rect">
              <a:avLst/>
            </a:prstGeom>
          </p:spPr>
          <p:txBody>
            <a:bodyPr lIns="50800" tIns="50800" rIns="50800" bIns="50800" rtlCol="0" anchor="ctr"/>
            <a:lstStyle/>
            <a:p>
              <a:pPr algn="ctr">
                <a:lnSpc>
                  <a:spcPts val="5879"/>
                </a:lnSpc>
              </a:pPr>
              <a:r>
                <a:rPr lang="en-US" sz="4199" dirty="0">
                  <a:solidFill>
                    <a:srgbClr val="000000"/>
                  </a:solidFill>
                  <a:latin typeface="Chewy"/>
                  <a:ea typeface="Chewy"/>
                  <a:cs typeface="Chewy"/>
                  <a:sym typeface="Chewy"/>
                </a:rPr>
                <a:t>What do you look for?</a:t>
              </a:r>
            </a:p>
          </p:txBody>
        </p:sp>
      </p:grpSp>
      <p:sp>
        <p:nvSpPr>
          <p:cNvPr id="10" name="TextBox 10"/>
          <p:cNvSpPr txBox="1"/>
          <p:nvPr/>
        </p:nvSpPr>
        <p:spPr>
          <a:xfrm>
            <a:off x="1327716" y="1267207"/>
            <a:ext cx="871538" cy="1422261"/>
          </a:xfrm>
          <a:prstGeom prst="rect">
            <a:avLst/>
          </a:prstGeom>
        </p:spPr>
        <p:txBody>
          <a:bodyPr lIns="0" tIns="0" rIns="0" bIns="0" rtlCol="0" anchor="t">
            <a:spAutoFit/>
          </a:bodyPr>
          <a:lstStyle/>
          <a:p>
            <a:pPr algn="l">
              <a:lnSpc>
                <a:spcPts val="10987"/>
              </a:lnSpc>
              <a:spcBef>
                <a:spcPct val="0"/>
              </a:spcBef>
            </a:pPr>
            <a:r>
              <a:rPr lang="en-US" sz="9989">
                <a:solidFill>
                  <a:srgbClr val="000000"/>
                </a:solidFill>
                <a:latin typeface="League Spartan"/>
                <a:ea typeface="League Spartan"/>
                <a:cs typeface="League Spartan"/>
                <a:sym typeface="League Spartan"/>
              </a:rPr>
              <a:t>8</a:t>
            </a:r>
          </a:p>
        </p:txBody>
      </p:sp>
      <p:sp>
        <p:nvSpPr>
          <p:cNvPr id="11" name="TextBox 11"/>
          <p:cNvSpPr txBox="1"/>
          <p:nvPr/>
        </p:nvSpPr>
        <p:spPr>
          <a:xfrm>
            <a:off x="2810003" y="416788"/>
            <a:ext cx="12667994" cy="2122627"/>
          </a:xfrm>
          <a:prstGeom prst="rect">
            <a:avLst/>
          </a:prstGeom>
        </p:spPr>
        <p:txBody>
          <a:bodyPr lIns="0" tIns="0" rIns="0" bIns="0" rtlCol="0" anchor="t">
            <a:spAutoFit/>
          </a:bodyPr>
          <a:lstStyle/>
          <a:p>
            <a:pPr algn="ctr">
              <a:lnSpc>
                <a:spcPts val="8479"/>
              </a:lnSpc>
            </a:pPr>
            <a:r>
              <a:rPr lang="en-US" sz="6056">
                <a:solidFill>
                  <a:srgbClr val="000000"/>
                </a:solidFill>
                <a:latin typeface="Chewy"/>
                <a:ea typeface="Chewy"/>
                <a:cs typeface="Chewy"/>
                <a:sym typeface="Chewy"/>
              </a:rPr>
              <a:t>What types of sources are not trustworthy?</a:t>
            </a:r>
          </a:p>
        </p:txBody>
      </p:sp>
      <p:sp>
        <p:nvSpPr>
          <p:cNvPr id="12" name="TextBox 12"/>
          <p:cNvSpPr txBox="1"/>
          <p:nvPr/>
        </p:nvSpPr>
        <p:spPr>
          <a:xfrm>
            <a:off x="5188751" y="3080612"/>
            <a:ext cx="11773172" cy="6429643"/>
          </a:xfrm>
          <a:prstGeom prst="rect">
            <a:avLst/>
          </a:prstGeom>
        </p:spPr>
        <p:txBody>
          <a:bodyPr lIns="0" tIns="0" rIns="0" bIns="0" rtlCol="0" anchor="t">
            <a:spAutoFit/>
          </a:bodyPr>
          <a:lstStyle/>
          <a:p>
            <a:pPr marL="871171" lvl="1" indent="-435586" algn="l">
              <a:lnSpc>
                <a:spcPts val="5649"/>
              </a:lnSpc>
              <a:buFont typeface="Arial"/>
              <a:buChar char="•"/>
            </a:pPr>
            <a:r>
              <a:rPr lang="en-US" sz="4035">
                <a:solidFill>
                  <a:srgbClr val="000000"/>
                </a:solidFill>
                <a:latin typeface="Chewy"/>
                <a:ea typeface="Chewy"/>
                <a:cs typeface="Chewy"/>
                <a:sym typeface="Chewy"/>
              </a:rPr>
              <a:t>Look at who created the source</a:t>
            </a:r>
          </a:p>
          <a:p>
            <a:pPr marL="1742342" lvl="2" indent="-580781" algn="l">
              <a:lnSpc>
                <a:spcPts val="5649"/>
              </a:lnSpc>
              <a:buFont typeface="Arial"/>
              <a:buChar char="⚬"/>
            </a:pPr>
            <a:r>
              <a:rPr lang="en-US" sz="4035">
                <a:solidFill>
                  <a:srgbClr val="000000"/>
                </a:solidFill>
                <a:latin typeface="Chewy"/>
                <a:ea typeface="Chewy"/>
                <a:cs typeface="Chewy"/>
                <a:sym typeface="Chewy"/>
              </a:rPr>
              <a:t>Don’t use links to social media sites like Reddit or Facebook, or personal blogs </a:t>
            </a:r>
          </a:p>
          <a:p>
            <a:pPr marL="871171" lvl="1" indent="-435586" algn="l">
              <a:lnSpc>
                <a:spcPts val="5649"/>
              </a:lnSpc>
              <a:buFont typeface="Arial"/>
              <a:buChar char="•"/>
            </a:pPr>
            <a:r>
              <a:rPr lang="en-US" sz="4035">
                <a:solidFill>
                  <a:srgbClr val="000000"/>
                </a:solidFill>
                <a:latin typeface="Chewy"/>
                <a:ea typeface="Chewy"/>
                <a:cs typeface="Chewy"/>
                <a:sym typeface="Chewy"/>
              </a:rPr>
              <a:t>Is the source helpful for teaching you about the topic?</a:t>
            </a:r>
          </a:p>
          <a:p>
            <a:pPr marL="1742342" lvl="2" indent="-580781" algn="l">
              <a:lnSpc>
                <a:spcPts val="5649"/>
              </a:lnSpc>
              <a:buFont typeface="Arial"/>
              <a:buChar char="⚬"/>
            </a:pPr>
            <a:r>
              <a:rPr lang="en-US" sz="4035">
                <a:solidFill>
                  <a:srgbClr val="000000"/>
                </a:solidFill>
                <a:latin typeface="Chewy"/>
                <a:ea typeface="Chewy"/>
                <a:cs typeface="Chewy"/>
                <a:sym typeface="Chewy"/>
              </a:rPr>
              <a:t>Some of the sources may be about related topics, such as modern homesteading, instead of historic homesteading</a:t>
            </a:r>
          </a:p>
          <a:p>
            <a:pPr marL="1742342" lvl="2" indent="-580781" algn="l">
              <a:lnSpc>
                <a:spcPts val="5649"/>
              </a:lnSpc>
              <a:buFont typeface="Arial"/>
              <a:buChar char="⚬"/>
            </a:pPr>
            <a:r>
              <a:rPr lang="en-US" sz="4035">
                <a:solidFill>
                  <a:srgbClr val="000000"/>
                </a:solidFill>
                <a:latin typeface="Chewy"/>
                <a:ea typeface="Chewy"/>
                <a:cs typeface="Chewy"/>
                <a:sym typeface="Chewy"/>
              </a:rPr>
              <a:t> Some sources may provide incorrect information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1400</Words>
  <Application>Microsoft Office PowerPoint</Application>
  <PresentationFormat>Custom</PresentationFormat>
  <Paragraphs>87</Paragraphs>
  <Slides>9</Slides>
  <Notes>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Chewy</vt:lpstr>
      <vt:lpstr>Calibri</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do research</dc:title>
  <cp:lastModifiedBy>Faith Boser</cp:lastModifiedBy>
  <cp:revision>8</cp:revision>
  <dcterms:created xsi:type="dcterms:W3CDTF">2006-08-16T00:00:00Z</dcterms:created>
  <dcterms:modified xsi:type="dcterms:W3CDTF">2025-10-30T19:40:56Z</dcterms:modified>
  <dc:identifier>DAGsmggQMig</dc:identifier>
</cp:coreProperties>
</file>