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65" r:id="rId3"/>
    <p:sldId id="266" r:id="rId4"/>
    <p:sldId id="267" r:id="rId5"/>
    <p:sldId id="268" r:id="rId6"/>
    <p:sldId id="269" r:id="rId7"/>
    <p:sldId id="270" r:id="rId8"/>
    <p:sldId id="271" r:id="rId9"/>
    <p:sldId id="272" r:id="rId10"/>
    <p:sldId id="273" r:id="rId11"/>
    <p:sldId id="274" r:id="rId12"/>
  </p:sldIdLst>
  <p:sldSz cx="18288000" cy="10287000"/>
  <p:notesSz cx="6858000" cy="9144000"/>
  <p:embeddedFontLst>
    <p:embeddedFont>
      <p:font typeface="Canva Sans" panose="020B0604020202020204" charset="0"/>
      <p:regular r:id="rId14"/>
    </p:embeddedFont>
    <p:embeddedFont>
      <p:font typeface="Canva Sans Bold" panose="020B0604020202020204" charset="0"/>
      <p:regular r:id="rId15"/>
    </p:embeddedFont>
    <p:embeddedFont>
      <p:font typeface="Canva Sans Italics" panose="020B0604020202020204" charset="0"/>
      <p:regular r:id="rId16"/>
    </p:embeddedFont>
    <p:embeddedFont>
      <p:font typeface="Chewy" panose="020B0604020202020204" charset="0"/>
      <p:regular r:id="rId17"/>
    </p:embeddedFont>
    <p:embeddedFont>
      <p:font typeface="Hangyaboly" panose="020B0604020202020204" charset="0"/>
      <p:regular r:id="rId18"/>
    </p:embeddedFont>
    <p:embeddedFont>
      <p:font typeface="League Spartan"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z="1200" kern="1200" dirty="0">
                <a:solidFill>
                  <a:schemeClr val="tx1"/>
                </a:solidFill>
                <a:effectLst/>
                <a:latin typeface="+mn-lt"/>
                <a:ea typeface="+mn-ea"/>
                <a:cs typeface="+mn-cs"/>
              </a:rPr>
              <a:t>Welcome to part two of this research lesson!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What’s next? </a:t>
            </a:r>
          </a:p>
          <a:p>
            <a:pPr lvl="1"/>
            <a:r>
              <a:rPr lang="en-US" sz="1200" kern="1200" dirty="0">
                <a:solidFill>
                  <a:schemeClr val="tx1"/>
                </a:solidFill>
                <a:effectLst/>
                <a:latin typeface="+mn-lt"/>
                <a:ea typeface="+mn-ea"/>
                <a:cs typeface="+mn-cs"/>
              </a:rPr>
              <a:t>Now that you know how to identify reliable sources, try it out for yourself. </a:t>
            </a:r>
          </a:p>
          <a:p>
            <a:pPr lvl="1"/>
            <a:r>
              <a:rPr lang="en-US" sz="1200" kern="1200" dirty="0">
                <a:solidFill>
                  <a:schemeClr val="tx1"/>
                </a:solidFill>
                <a:effectLst/>
                <a:latin typeface="+mn-lt"/>
                <a:ea typeface="+mn-ea"/>
                <a:cs typeface="+mn-cs"/>
              </a:rPr>
              <a:t>As you research, take notes on the sources you find. </a:t>
            </a:r>
          </a:p>
          <a:p>
            <a:pPr lvl="2"/>
            <a:r>
              <a:rPr lang="en-US" sz="1200" kern="1200" dirty="0">
                <a:solidFill>
                  <a:schemeClr val="tx1"/>
                </a:solidFill>
                <a:effectLst/>
                <a:latin typeface="+mn-lt"/>
                <a:ea typeface="+mn-ea"/>
                <a:cs typeface="+mn-cs"/>
              </a:rPr>
              <a:t>What is the title of the source?</a:t>
            </a:r>
          </a:p>
          <a:p>
            <a:pPr lvl="2"/>
            <a:r>
              <a:rPr lang="en-US" sz="1200" kern="1200" dirty="0">
                <a:solidFill>
                  <a:schemeClr val="tx1"/>
                </a:solidFill>
                <a:effectLst/>
                <a:latin typeface="+mn-lt"/>
                <a:ea typeface="+mn-ea"/>
                <a:cs typeface="+mn-cs"/>
              </a:rPr>
              <a:t>What year was it published?</a:t>
            </a:r>
          </a:p>
          <a:p>
            <a:pPr lvl="2"/>
            <a:r>
              <a:rPr lang="en-US" sz="1200" kern="1200" dirty="0">
                <a:solidFill>
                  <a:schemeClr val="tx1"/>
                </a:solidFill>
                <a:effectLst/>
                <a:latin typeface="+mn-lt"/>
                <a:ea typeface="+mn-ea"/>
                <a:cs typeface="+mn-cs"/>
              </a:rPr>
              <a:t> Who is the author?</a:t>
            </a:r>
          </a:p>
          <a:p>
            <a:pPr lvl="2"/>
            <a:r>
              <a:rPr lang="en-US" sz="1200" kern="1200" dirty="0">
                <a:solidFill>
                  <a:schemeClr val="tx1"/>
                </a:solidFill>
                <a:effectLst/>
                <a:latin typeface="+mn-lt"/>
                <a:ea typeface="+mn-ea"/>
                <a:cs typeface="+mn-cs"/>
              </a:rPr>
              <a:t>Where did you find the source (not google, but the URL or address of the website), or who published the source?</a:t>
            </a:r>
          </a:p>
          <a:p>
            <a:pPr lvl="2"/>
            <a:r>
              <a:rPr lang="en-US" sz="1200" kern="1200" dirty="0">
                <a:solidFill>
                  <a:schemeClr val="tx1"/>
                </a:solidFill>
                <a:effectLst/>
                <a:latin typeface="+mn-lt"/>
                <a:ea typeface="+mn-ea"/>
                <a:cs typeface="+mn-cs"/>
              </a:rPr>
              <a:t>If it is a website, when did you access the resource?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kern="1200" dirty="0">
                <a:solidFill>
                  <a:schemeClr val="tx1"/>
                </a:solidFill>
                <a:effectLst/>
                <a:latin typeface="+mn-lt"/>
                <a:ea typeface="+mn-ea"/>
                <a:cs typeface="+mn-cs"/>
              </a:rPr>
              <a:t>Finally, take notes on the information you learned from the source so you can put it in your own words and incorporate it into your project.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z="1200" kern="1200" dirty="0">
                <a:solidFill>
                  <a:schemeClr val="tx1"/>
                </a:solidFill>
                <a:effectLst/>
                <a:latin typeface="+mn-lt"/>
                <a:ea typeface="+mn-ea"/>
                <a:cs typeface="+mn-cs"/>
              </a:rPr>
              <a:t>So, how do you find all of this information I just listed?</a:t>
            </a:r>
          </a:p>
          <a:p>
            <a:pPr lvl="1"/>
            <a:r>
              <a:rPr lang="en-US" sz="1200" kern="1200" dirty="0">
                <a:solidFill>
                  <a:schemeClr val="tx1"/>
                </a:solidFill>
                <a:effectLst/>
                <a:latin typeface="+mn-lt"/>
                <a:ea typeface="+mn-ea"/>
                <a:cs typeface="+mn-cs"/>
              </a:rPr>
              <a:t>For example, I want to do my project on Louis Riel. I searched “Louis Riel” on Google, and I found a source from the Government of Manitoba website. </a:t>
            </a:r>
          </a:p>
          <a:p>
            <a:pPr lvl="1"/>
            <a:r>
              <a:rPr lang="en-US" sz="1200" kern="1200" dirty="0">
                <a:solidFill>
                  <a:schemeClr val="tx1"/>
                </a:solidFill>
                <a:effectLst/>
                <a:latin typeface="+mn-lt"/>
                <a:ea typeface="+mn-ea"/>
                <a:cs typeface="+mn-cs"/>
              </a:rPr>
              <a:t>The page has the source title, the author is the Government of Manitoba, the location of the source is the URL up at the top, and this source does not list a publication date.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z="1200" kern="1200" dirty="0">
                <a:solidFill>
                  <a:schemeClr val="tx1"/>
                </a:solidFill>
                <a:effectLst/>
                <a:latin typeface="+mn-lt"/>
                <a:ea typeface="+mn-ea"/>
                <a:cs typeface="+mn-cs"/>
              </a:rPr>
              <a:t>Use the Research Worksheet provided on the Heritage Fairs website to help practice recording important information on your sources.</a:t>
            </a:r>
          </a:p>
          <a:p>
            <a:pPr lvl="0"/>
            <a:r>
              <a:rPr lang="en-US" sz="1200" kern="1200" dirty="0">
                <a:solidFill>
                  <a:schemeClr val="tx1"/>
                </a:solidFill>
                <a:effectLst/>
                <a:latin typeface="+mn-lt"/>
                <a:ea typeface="+mn-ea"/>
                <a:cs typeface="+mn-cs"/>
              </a:rPr>
              <a:t>So, for starters, I want to learn about Louis Riel. What is the title of the source I found? Biography of Louis Riel, 1844 – 1885. Who is the author? The Government of Manitoba. Where did you find the source, in this case it is a website, so you provide the URL. </a:t>
            </a:r>
          </a:p>
          <a:p>
            <a:pPr lvl="0"/>
            <a:r>
              <a:rPr lang="en-US" sz="1200" kern="1200" dirty="0">
                <a:solidFill>
                  <a:schemeClr val="tx1"/>
                </a:solidFill>
                <a:effectLst/>
                <a:latin typeface="+mn-lt"/>
                <a:ea typeface="+mn-ea"/>
                <a:cs typeface="+mn-cs"/>
              </a:rPr>
              <a:t>This source is a website, so we need to record the date we accessed the information. </a:t>
            </a:r>
          </a:p>
          <a:p>
            <a:pPr lvl="0"/>
            <a:r>
              <a:rPr lang="en-US" sz="1200" kern="1200" dirty="0">
                <a:solidFill>
                  <a:schemeClr val="tx1"/>
                </a:solidFill>
                <a:effectLst/>
                <a:latin typeface="+mn-lt"/>
                <a:ea typeface="+mn-ea"/>
                <a:cs typeface="+mn-cs"/>
              </a:rPr>
              <a:t>Finally, at the bottom of the page, write down what you learned from the source, in your own words.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learn more about your topic search for more sources. In this case the Government of Manitoba website has additional tabs with links to more resources, so I could go to one of those next.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z="1200" kern="1200" dirty="0">
                <a:solidFill>
                  <a:schemeClr val="tx1"/>
                </a:solidFill>
                <a:effectLst/>
                <a:latin typeface="+mn-lt"/>
                <a:ea typeface="+mn-ea"/>
                <a:cs typeface="+mn-cs"/>
              </a:rPr>
              <a:t>You can also look for books on your topic. Some of these can be found in your library, or digital versions may be found online. One of the books I found listed on my library’s website was </a:t>
            </a:r>
            <a:r>
              <a:rPr lang="en-US" sz="1200" i="1" kern="1200" dirty="0">
                <a:solidFill>
                  <a:schemeClr val="tx1"/>
                </a:solidFill>
                <a:effectLst/>
                <a:latin typeface="+mn-lt"/>
                <a:ea typeface="+mn-ea"/>
                <a:cs typeface="+mn-cs"/>
              </a:rPr>
              <a:t>Louis Riel, Let Justice Be Done</a:t>
            </a:r>
            <a:r>
              <a:rPr lang="en-US" sz="1200" kern="1200" dirty="0">
                <a:solidFill>
                  <a:schemeClr val="tx1"/>
                </a:solidFill>
                <a:effectLst/>
                <a:latin typeface="+mn-lt"/>
                <a:ea typeface="+mn-ea"/>
                <a:cs typeface="+mn-cs"/>
              </a:rPr>
              <a:t> by David Doyle. For book sources, all of the information you need to take note of about the source for your worksheet can be found on the cover of the book and on the copyright page (which is usually a few pages in). </a:t>
            </a:r>
          </a:p>
          <a:p>
            <a:pPr lvl="0"/>
            <a:r>
              <a:rPr lang="en-US" sz="1200" kern="1200" dirty="0">
                <a:solidFill>
                  <a:schemeClr val="tx1"/>
                </a:solidFill>
                <a:effectLst/>
                <a:latin typeface="+mn-lt"/>
                <a:ea typeface="+mn-ea"/>
                <a:cs typeface="+mn-cs"/>
              </a:rPr>
              <a:t>On the cover you will find the source title and the name of the author. </a:t>
            </a:r>
          </a:p>
          <a:p>
            <a:pPr lvl="0"/>
            <a:r>
              <a:rPr lang="en-US" sz="1200" kern="1200" dirty="0">
                <a:solidFill>
                  <a:schemeClr val="tx1"/>
                </a:solidFill>
                <a:effectLst/>
                <a:latin typeface="+mn-lt"/>
                <a:ea typeface="+mn-ea"/>
                <a:cs typeface="+mn-cs"/>
              </a:rPr>
              <a:t>On the copyright page, you will find the year that the book was published, who the publisher was and their location.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z="1200" kern="1200" dirty="0">
                <a:solidFill>
                  <a:schemeClr val="tx1"/>
                </a:solidFill>
                <a:effectLst/>
                <a:latin typeface="+mn-lt"/>
                <a:ea typeface="+mn-ea"/>
                <a:cs typeface="+mn-cs"/>
              </a:rPr>
              <a:t>Videos from trusted sources may also include good information. If you are unsure if a video is from a channel that is reliable, make sure to ask your teacher first. </a:t>
            </a:r>
          </a:p>
          <a:p>
            <a:pPr lvl="0"/>
            <a:r>
              <a:rPr lang="en-US" sz="1200" kern="1200" dirty="0">
                <a:solidFill>
                  <a:schemeClr val="tx1"/>
                </a:solidFill>
                <a:effectLst/>
                <a:latin typeface="+mn-lt"/>
                <a:ea typeface="+mn-ea"/>
                <a:cs typeface="+mn-cs"/>
              </a:rPr>
              <a:t>For a </a:t>
            </a:r>
            <a:r>
              <a:rPr lang="en-US" sz="1200" kern="1200" dirty="0" err="1">
                <a:solidFill>
                  <a:schemeClr val="tx1"/>
                </a:solidFill>
                <a:effectLst/>
                <a:latin typeface="+mn-lt"/>
                <a:ea typeface="+mn-ea"/>
                <a:cs typeface="+mn-cs"/>
              </a:rPr>
              <a:t>youtube</a:t>
            </a:r>
            <a:r>
              <a:rPr lang="en-US" sz="1200" kern="1200" dirty="0">
                <a:solidFill>
                  <a:schemeClr val="tx1"/>
                </a:solidFill>
                <a:effectLst/>
                <a:latin typeface="+mn-lt"/>
                <a:ea typeface="+mn-ea"/>
                <a:cs typeface="+mn-cs"/>
              </a:rPr>
              <a:t> video, you will find the source title, author, and publication year under the video. Sometimes additional authors are listed in the description of the video. The source location is the URL at the top.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z="1200" kern="1200" dirty="0">
                <a:solidFill>
                  <a:schemeClr val="tx1"/>
                </a:solidFill>
                <a:effectLst/>
                <a:latin typeface="+mn-lt"/>
                <a:ea typeface="+mn-ea"/>
                <a:cs typeface="+mn-cs"/>
              </a:rPr>
              <a:t>Podcasts from trusted sources are also useful. These could be from experts from a particular field, or from news sources like CBC. If you are unsure about if the source is trustworthy, look at the description of the podcast, or just look at podcasts from sources you know that are trustworthy. Always check with your teacher if you are unsure. </a:t>
            </a:r>
          </a:p>
          <a:p>
            <a:pPr lvl="0"/>
            <a:r>
              <a:rPr lang="en-US" sz="1200" kern="1200" dirty="0">
                <a:solidFill>
                  <a:schemeClr val="tx1"/>
                </a:solidFill>
                <a:effectLst/>
                <a:latin typeface="+mn-lt"/>
                <a:ea typeface="+mn-ea"/>
                <a:cs typeface="+mn-cs"/>
              </a:rPr>
              <a:t>For this podcast episode on Louis Riel I found on </a:t>
            </a:r>
            <a:r>
              <a:rPr lang="en-US" sz="1200" kern="1200" dirty="0" err="1">
                <a:solidFill>
                  <a:schemeClr val="tx1"/>
                </a:solidFill>
                <a:effectLst/>
                <a:latin typeface="+mn-lt"/>
                <a:ea typeface="+mn-ea"/>
                <a:cs typeface="+mn-cs"/>
              </a:rPr>
              <a:t>spotify</a:t>
            </a:r>
            <a:r>
              <a:rPr lang="en-US" sz="1200" kern="1200" dirty="0">
                <a:solidFill>
                  <a:schemeClr val="tx1"/>
                </a:solidFill>
                <a:effectLst/>
                <a:latin typeface="+mn-lt"/>
                <a:ea typeface="+mn-ea"/>
                <a:cs typeface="+mn-cs"/>
              </a:rPr>
              <a:t>, the source title (or episode title) is at the top of the page, and the title of the podcast is found below it. Below that, you can find the publication date. At the end of the episode description, the credits are listed with the names of the authors. </a:t>
            </a:r>
          </a:p>
          <a:p>
            <a:pPr lvl="0"/>
            <a:r>
              <a:rPr lang="en-US" sz="1200" kern="1200" dirty="0">
                <a:solidFill>
                  <a:schemeClr val="tx1"/>
                </a:solidFill>
                <a:effectLst/>
                <a:latin typeface="+mn-lt"/>
                <a:ea typeface="+mn-ea"/>
                <a:cs typeface="+mn-cs"/>
              </a:rPr>
              <a:t>The publisher of the podcast is a bit harder to find, on the right hand side, the publisher, CBC is listed under the podcast title.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z="1200" kern="1200" dirty="0">
                <a:solidFill>
                  <a:schemeClr val="tx1"/>
                </a:solidFill>
                <a:effectLst/>
                <a:latin typeface="+mn-lt"/>
                <a:ea typeface="+mn-ea"/>
                <a:cs typeface="+mn-cs"/>
              </a:rPr>
              <a:t>Your reference list shows where you got your information from. </a:t>
            </a:r>
          </a:p>
          <a:p>
            <a:pPr lvl="0"/>
            <a:r>
              <a:rPr lang="en-US" sz="1200" kern="1200" dirty="0">
                <a:solidFill>
                  <a:schemeClr val="tx1"/>
                </a:solidFill>
                <a:effectLst/>
                <a:latin typeface="+mn-lt"/>
                <a:ea typeface="+mn-ea"/>
                <a:cs typeface="+mn-cs"/>
              </a:rPr>
              <a:t>On the slide you will find an example of what a reference list can look like using the information we gathered from all of the source examples. </a:t>
            </a:r>
          </a:p>
          <a:p>
            <a:pPr lvl="0"/>
            <a:r>
              <a:rPr lang="en-US" sz="1200" kern="1200" dirty="0">
                <a:solidFill>
                  <a:schemeClr val="tx1"/>
                </a:solidFill>
                <a:effectLst/>
                <a:latin typeface="+mn-lt"/>
                <a:ea typeface="+mn-ea"/>
                <a:cs typeface="+mn-cs"/>
              </a:rPr>
              <a:t>You list the author of the source first. Each of the references will be listed by alphabetical order based on the author’s name. If this is a person, you will put their last name first. If the source is made by multiple people you have to list all of the authors, but only the first person you list will have their last name first, like the second reference in the example. After the author’s name, we put down the year the source was published, then the title of the source, followed by the publisher information (who published the source). If you accessed the source online, you will also include the website URL alongside the date you accessed the source. If the source is a book, instead of a URL and access date, you will just include the name of the publisher and the city where the publisher is located. </a:t>
            </a:r>
          </a:p>
          <a:p>
            <a:pPr lvl="0"/>
            <a:r>
              <a:rPr lang="en-US" sz="1200" kern="1200" dirty="0">
                <a:solidFill>
                  <a:schemeClr val="tx1"/>
                </a:solidFill>
                <a:effectLst/>
                <a:latin typeface="+mn-lt"/>
                <a:ea typeface="+mn-ea"/>
                <a:cs typeface="+mn-cs"/>
              </a:rPr>
              <a:t>If there is no date listed like on the Government of Manitoba website we used for one of our sources, you can put n.d. in place of the date.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z="1200" kern="1200" dirty="0">
                <a:solidFill>
                  <a:schemeClr val="tx1"/>
                </a:solidFill>
                <a:effectLst/>
                <a:latin typeface="+mn-lt"/>
                <a:ea typeface="+mn-ea"/>
                <a:cs typeface="+mn-cs"/>
              </a:rPr>
              <a:t>When we learn new information and use it in our projects we have to give credit to the author.</a:t>
            </a:r>
          </a:p>
          <a:p>
            <a:pPr lvl="0"/>
            <a:r>
              <a:rPr lang="en-US" sz="1200" kern="1200" dirty="0">
                <a:solidFill>
                  <a:schemeClr val="tx1"/>
                </a:solidFill>
                <a:effectLst/>
                <a:latin typeface="+mn-lt"/>
                <a:ea typeface="+mn-ea"/>
                <a:cs typeface="+mn-cs"/>
              </a:rPr>
              <a:t>On the screen you will find an example of how to fill out the reference worksheet. Go through and find sources for the topic you have chosen, and practice finding the reference information and fill out the blanks on the worksheet. Numbers one and two on the worksheet are for book sources, and three and four are for website sources. Continue practicing with different sources so you will know how to make a reference list for your Heritage Fair project.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sv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2.png"/><Relationship Id="rId21" Type="http://schemas.openxmlformats.org/officeDocument/2006/relationships/image" Target="../media/image22.png"/><Relationship Id="rId7" Type="http://schemas.openxmlformats.org/officeDocument/2006/relationships/image" Target="../media/image6.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image" Target="../media/image1.jpeg"/><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svg"/><Relationship Id="rId19" Type="http://schemas.openxmlformats.org/officeDocument/2006/relationships/image" Target="../media/image20.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5.svg"/><Relationship Id="rId22"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09936" y="149808"/>
            <a:ext cx="5468128" cy="2681661"/>
          </a:xfrm>
          <a:custGeom>
            <a:avLst/>
            <a:gdLst/>
            <a:ahLst/>
            <a:cxnLst/>
            <a:rect l="l" t="t" r="r" b="b"/>
            <a:pathLst>
              <a:path w="5468128" h="2681661">
                <a:moveTo>
                  <a:pt x="0" y="0"/>
                </a:moveTo>
                <a:lnTo>
                  <a:pt x="5468128" y="0"/>
                </a:lnTo>
                <a:lnTo>
                  <a:pt x="5468128" y="2681661"/>
                </a:lnTo>
                <a:lnTo>
                  <a:pt x="0" y="2681661"/>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648585" y="3033095"/>
            <a:ext cx="20273643" cy="8101593"/>
            <a:chOff x="0" y="0"/>
            <a:chExt cx="2033973" cy="812800"/>
          </a:xfrm>
        </p:grpSpPr>
        <p:sp>
          <p:nvSpPr>
            <p:cNvPr id="4" name="Freeform 4"/>
            <p:cNvSpPr/>
            <p:nvPr/>
          </p:nvSpPr>
          <p:spPr>
            <a:xfrm>
              <a:off x="0" y="0"/>
              <a:ext cx="2033973" cy="812800"/>
            </a:xfrm>
            <a:custGeom>
              <a:avLst/>
              <a:gdLst/>
              <a:ahLst/>
              <a:cxnLst/>
              <a:rect l="l" t="t" r="r" b="b"/>
              <a:pathLst>
                <a:path w="2033973" h="812800">
                  <a:moveTo>
                    <a:pt x="678357" y="19070"/>
                  </a:moveTo>
                  <a:cubicBezTo>
                    <a:pt x="782297" y="7556"/>
                    <a:pt x="901183" y="0"/>
                    <a:pt x="1017534" y="0"/>
                  </a:cubicBezTo>
                  <a:cubicBezTo>
                    <a:pt x="1133889" y="0"/>
                    <a:pt x="1245851" y="6476"/>
                    <a:pt x="1349028" y="17990"/>
                  </a:cubicBezTo>
                  <a:cubicBezTo>
                    <a:pt x="1351227" y="18350"/>
                    <a:pt x="1353421" y="18350"/>
                    <a:pt x="1355615" y="18710"/>
                  </a:cubicBezTo>
                  <a:cubicBezTo>
                    <a:pt x="1743091" y="64765"/>
                    <a:pt x="2028485" y="186379"/>
                    <a:pt x="2033973" y="328502"/>
                  </a:cubicBezTo>
                  <a:lnTo>
                    <a:pt x="2033973" y="812800"/>
                  </a:lnTo>
                  <a:lnTo>
                    <a:pt x="0" y="812800"/>
                  </a:lnTo>
                  <a:lnTo>
                    <a:pt x="0" y="328861"/>
                  </a:lnTo>
                  <a:cubicBezTo>
                    <a:pt x="5488" y="185660"/>
                    <a:pt x="286491" y="64045"/>
                    <a:pt x="678357" y="19070"/>
                  </a:cubicBezTo>
                  <a:close/>
                </a:path>
              </a:pathLst>
            </a:custGeom>
            <a:solidFill>
              <a:srgbClr val="F6DFDC"/>
            </a:solidFill>
          </p:spPr>
          <p:txBody>
            <a:bodyPr/>
            <a:lstStyle/>
            <a:p>
              <a:endParaRPr lang="en-US"/>
            </a:p>
          </p:txBody>
        </p:sp>
        <p:sp>
          <p:nvSpPr>
            <p:cNvPr id="5" name="TextBox 5"/>
            <p:cNvSpPr txBox="1"/>
            <p:nvPr/>
          </p:nvSpPr>
          <p:spPr>
            <a:xfrm>
              <a:off x="0" y="88900"/>
              <a:ext cx="2033973" cy="72390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372936" y="5083115"/>
            <a:ext cx="16230600" cy="1379220"/>
          </a:xfrm>
          <a:prstGeom prst="rect">
            <a:avLst/>
          </a:prstGeom>
        </p:spPr>
        <p:txBody>
          <a:bodyPr lIns="0" tIns="0" rIns="0" bIns="0" rtlCol="0" anchor="t">
            <a:spAutoFit/>
          </a:bodyPr>
          <a:lstStyle/>
          <a:p>
            <a:pPr marL="0" lvl="0" indent="0" algn="ctr">
              <a:lnSpc>
                <a:spcPts val="10560"/>
              </a:lnSpc>
            </a:pPr>
            <a:r>
              <a:rPr lang="en-US" sz="9600" dirty="0">
                <a:solidFill>
                  <a:srgbClr val="000000"/>
                </a:solidFill>
                <a:latin typeface="Chewy"/>
                <a:ea typeface="Chewy"/>
                <a:cs typeface="Chewy"/>
                <a:sym typeface="Chewy"/>
              </a:rPr>
              <a:t>Research Guide</a:t>
            </a:r>
          </a:p>
        </p:txBody>
      </p:sp>
      <p:sp>
        <p:nvSpPr>
          <p:cNvPr id="9" name="TextBox 9"/>
          <p:cNvSpPr txBox="1"/>
          <p:nvPr/>
        </p:nvSpPr>
        <p:spPr>
          <a:xfrm>
            <a:off x="3577845" y="8882514"/>
            <a:ext cx="11511911" cy="489913"/>
          </a:xfrm>
          <a:prstGeom prst="rect">
            <a:avLst/>
          </a:prstGeom>
        </p:spPr>
        <p:txBody>
          <a:bodyPr lIns="0" tIns="0" rIns="0" bIns="0" rtlCol="0" anchor="t">
            <a:spAutoFit/>
          </a:bodyPr>
          <a:lstStyle/>
          <a:p>
            <a:pPr marL="0" lvl="0" indent="0" algn="ctr">
              <a:lnSpc>
                <a:spcPts val="3971"/>
              </a:lnSpc>
              <a:spcBef>
                <a:spcPct val="0"/>
              </a:spcBef>
            </a:pPr>
            <a:r>
              <a:rPr lang="en-US" sz="2837" dirty="0">
                <a:solidFill>
                  <a:srgbClr val="000000"/>
                </a:solidFill>
                <a:latin typeface="Chewy"/>
                <a:ea typeface="Chewy"/>
                <a:cs typeface="Chewy"/>
                <a:sym typeface="Chewy"/>
              </a:rPr>
              <a:t>By Faith Boser</a:t>
            </a:r>
          </a:p>
        </p:txBody>
      </p:sp>
      <p:sp>
        <p:nvSpPr>
          <p:cNvPr id="10" name="TextBox 10"/>
          <p:cNvSpPr txBox="1"/>
          <p:nvPr/>
        </p:nvSpPr>
        <p:spPr>
          <a:xfrm>
            <a:off x="1218501" y="3657547"/>
            <a:ext cx="16230600" cy="679450"/>
          </a:xfrm>
          <a:prstGeom prst="rect">
            <a:avLst/>
          </a:prstGeom>
        </p:spPr>
        <p:txBody>
          <a:bodyPr lIns="0" tIns="0" rIns="0" bIns="0" rtlCol="0" anchor="t">
            <a:spAutoFit/>
          </a:bodyPr>
          <a:lstStyle/>
          <a:p>
            <a:pPr marL="0" lvl="0" indent="0" algn="ctr">
              <a:lnSpc>
                <a:spcPts val="5599"/>
              </a:lnSpc>
              <a:spcBef>
                <a:spcPct val="0"/>
              </a:spcBef>
            </a:pPr>
            <a:r>
              <a:rPr lang="en-US" sz="3999" dirty="0">
                <a:solidFill>
                  <a:srgbClr val="000000"/>
                </a:solidFill>
                <a:latin typeface="Chewy"/>
                <a:ea typeface="Chewy"/>
                <a:cs typeface="Chewy"/>
                <a:sym typeface="Chewy"/>
              </a:rPr>
              <a:t>Heritage Fair Project Lessons</a:t>
            </a:r>
          </a:p>
        </p:txBody>
      </p:sp>
      <p:sp>
        <p:nvSpPr>
          <p:cNvPr id="11" name="Freeform 2">
            <a:extLst>
              <a:ext uri="{FF2B5EF4-FFF2-40B4-BE49-F238E27FC236}">
                <a16:creationId xmlns:a16="http://schemas.microsoft.com/office/drawing/2014/main" id="{2E0796A7-A206-5B6D-3D57-F4CD6C69FE12}"/>
              </a:ext>
            </a:extLst>
          </p:cNvPr>
          <p:cNvSpPr/>
          <p:nvPr/>
        </p:nvSpPr>
        <p:spPr>
          <a:xfrm>
            <a:off x="-2329398" y="861489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3">
            <a:extLst>
              <a:ext uri="{FF2B5EF4-FFF2-40B4-BE49-F238E27FC236}">
                <a16:creationId xmlns:a16="http://schemas.microsoft.com/office/drawing/2014/main" id="{089C7673-0648-E39C-2131-F419DF0A81B9}"/>
              </a:ext>
            </a:extLst>
          </p:cNvPr>
          <p:cNvSpPr/>
          <p:nvPr/>
        </p:nvSpPr>
        <p:spPr>
          <a:xfrm>
            <a:off x="6030709" y="9258300"/>
            <a:ext cx="3059829" cy="751049"/>
          </a:xfrm>
          <a:custGeom>
            <a:avLst/>
            <a:gdLst/>
            <a:ahLst/>
            <a:cxnLst/>
            <a:rect l="l" t="t" r="r" b="b"/>
            <a:pathLst>
              <a:path w="3059829" h="751049">
                <a:moveTo>
                  <a:pt x="0" y="0"/>
                </a:moveTo>
                <a:lnTo>
                  <a:pt x="3059829" y="0"/>
                </a:lnTo>
                <a:lnTo>
                  <a:pt x="3059829" y="751049"/>
                </a:lnTo>
                <a:lnTo>
                  <a:pt x="0" y="7510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5">
            <a:extLst>
              <a:ext uri="{FF2B5EF4-FFF2-40B4-BE49-F238E27FC236}">
                <a16:creationId xmlns:a16="http://schemas.microsoft.com/office/drawing/2014/main" id="{6ECD018E-2DC3-5B37-E5FB-B543F5E559B0}"/>
              </a:ext>
            </a:extLst>
          </p:cNvPr>
          <p:cNvSpPr/>
          <p:nvPr/>
        </p:nvSpPr>
        <p:spPr>
          <a:xfrm>
            <a:off x="14215205" y="8540136"/>
            <a:ext cx="4602314" cy="3618569"/>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4" name="Freeform 6">
            <a:extLst>
              <a:ext uri="{FF2B5EF4-FFF2-40B4-BE49-F238E27FC236}">
                <a16:creationId xmlns:a16="http://schemas.microsoft.com/office/drawing/2014/main" id="{977915C4-5A74-F531-DAC6-400CD9541214}"/>
              </a:ext>
            </a:extLst>
          </p:cNvPr>
          <p:cNvSpPr/>
          <p:nvPr/>
        </p:nvSpPr>
        <p:spPr>
          <a:xfrm>
            <a:off x="-674156" y="-1072630"/>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5" name="Freeform 7">
            <a:extLst>
              <a:ext uri="{FF2B5EF4-FFF2-40B4-BE49-F238E27FC236}">
                <a16:creationId xmlns:a16="http://schemas.microsoft.com/office/drawing/2014/main" id="{377A0754-C22F-6BFB-EE01-3EAD90892519}"/>
              </a:ext>
            </a:extLst>
          </p:cNvPr>
          <p:cNvSpPr/>
          <p:nvPr/>
        </p:nvSpPr>
        <p:spPr>
          <a:xfrm>
            <a:off x="12686214" y="-2578193"/>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6" name="Freeform 8">
            <a:extLst>
              <a:ext uri="{FF2B5EF4-FFF2-40B4-BE49-F238E27FC236}">
                <a16:creationId xmlns:a16="http://schemas.microsoft.com/office/drawing/2014/main" id="{2C723A6C-2DF8-D63B-43CA-876F9420FEC6}"/>
              </a:ext>
            </a:extLst>
          </p:cNvPr>
          <p:cNvSpPr/>
          <p:nvPr/>
        </p:nvSpPr>
        <p:spPr>
          <a:xfrm>
            <a:off x="10138935"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18" name="Freeform 10">
            <a:extLst>
              <a:ext uri="{FF2B5EF4-FFF2-40B4-BE49-F238E27FC236}">
                <a16:creationId xmlns:a16="http://schemas.microsoft.com/office/drawing/2014/main" id="{AC6BE408-945B-93DA-D0FA-1F7F86E3363C}"/>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0" name="Freeform 12">
            <a:extLst>
              <a:ext uri="{FF2B5EF4-FFF2-40B4-BE49-F238E27FC236}">
                <a16:creationId xmlns:a16="http://schemas.microsoft.com/office/drawing/2014/main" id="{6B3644A9-CF25-B74C-22B7-729AA778E004}"/>
              </a:ext>
            </a:extLst>
          </p:cNvPr>
          <p:cNvSpPr/>
          <p:nvPr/>
        </p:nvSpPr>
        <p:spPr>
          <a:xfrm>
            <a:off x="17259300" y="2262342"/>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1" name="Freeform 13">
            <a:extLst>
              <a:ext uri="{FF2B5EF4-FFF2-40B4-BE49-F238E27FC236}">
                <a16:creationId xmlns:a16="http://schemas.microsoft.com/office/drawing/2014/main" id="{7F7EB595-AF95-1C87-1F99-2D7E99EF90D8}"/>
              </a:ext>
            </a:extLst>
          </p:cNvPr>
          <p:cNvSpPr/>
          <p:nvPr/>
        </p:nvSpPr>
        <p:spPr>
          <a:xfrm>
            <a:off x="2570549" y="909373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2" name="Freeform 14">
            <a:extLst>
              <a:ext uri="{FF2B5EF4-FFF2-40B4-BE49-F238E27FC236}">
                <a16:creationId xmlns:a16="http://schemas.microsoft.com/office/drawing/2014/main" id="{0ED42A64-2E9F-1ECB-D0DA-D84FD5CCCDC0}"/>
              </a:ext>
            </a:extLst>
          </p:cNvPr>
          <p:cNvSpPr/>
          <p:nvPr/>
        </p:nvSpPr>
        <p:spPr>
          <a:xfrm rot="-5282649">
            <a:off x="16440369" y="6970869"/>
            <a:ext cx="3382987" cy="1154444"/>
          </a:xfrm>
          <a:custGeom>
            <a:avLst/>
            <a:gdLst/>
            <a:ahLst/>
            <a:cxnLst/>
            <a:rect l="l" t="t" r="r" b="b"/>
            <a:pathLst>
              <a:path w="3382987" h="1154444">
                <a:moveTo>
                  <a:pt x="0" y="0"/>
                </a:moveTo>
                <a:lnTo>
                  <a:pt x="3382987" y="0"/>
                </a:lnTo>
                <a:lnTo>
                  <a:pt x="3382987" y="1154445"/>
                </a:lnTo>
                <a:lnTo>
                  <a:pt x="0" y="1154445"/>
                </a:lnTo>
                <a:lnTo>
                  <a:pt x="0" y="0"/>
                </a:lnTo>
                <a:close/>
              </a:path>
            </a:pathLst>
          </a:custGeom>
          <a:blipFill>
            <a:blip r:embed="rId21">
              <a:extLst>
                <a:ext uri="{96DAC541-7B7A-43D3-8B79-37D633B846F1}">
                  <asvg:svgBlip xmlns:asvg="http://schemas.microsoft.com/office/drawing/2016/SVG/main" r:embed="rId22"/>
                </a:ext>
              </a:extLst>
            </a:blip>
            <a:stretch>
              <a:fillRect/>
            </a:stretch>
          </a:blipFill>
          <a:ln cap="sq">
            <a:noFill/>
            <a:prstDash val="solid"/>
            <a:miter/>
          </a:ln>
        </p:spPr>
        <p:txBody>
          <a:bodyPr/>
          <a:lstStyle/>
          <a:p>
            <a:endParaRPr lang="en-US"/>
          </a:p>
        </p:txBody>
      </p:sp>
      <p:sp>
        <p:nvSpPr>
          <p:cNvPr id="23" name="Freeform 15">
            <a:extLst>
              <a:ext uri="{FF2B5EF4-FFF2-40B4-BE49-F238E27FC236}">
                <a16:creationId xmlns:a16="http://schemas.microsoft.com/office/drawing/2014/main" id="{D4DC9A5F-AF72-81A3-EF4E-A10B7D7173D9}"/>
              </a:ext>
            </a:extLst>
          </p:cNvPr>
          <p:cNvSpPr/>
          <p:nvPr/>
        </p:nvSpPr>
        <p:spPr>
          <a:xfrm>
            <a:off x="16978638" y="-642644"/>
            <a:ext cx="3104522" cy="3342688"/>
          </a:xfrm>
          <a:custGeom>
            <a:avLst/>
            <a:gdLst/>
            <a:ahLst/>
            <a:cxnLst/>
            <a:rect l="l" t="t" r="r" b="b"/>
            <a:pathLst>
              <a:path w="3104522" h="3342688">
                <a:moveTo>
                  <a:pt x="0" y="0"/>
                </a:moveTo>
                <a:lnTo>
                  <a:pt x="3104522" y="0"/>
                </a:lnTo>
                <a:lnTo>
                  <a:pt x="3104522" y="3342688"/>
                </a:lnTo>
                <a:lnTo>
                  <a:pt x="0" y="3342688"/>
                </a:lnTo>
                <a:lnTo>
                  <a:pt x="0" y="0"/>
                </a:lnTo>
                <a:close/>
              </a:path>
            </a:pathLst>
          </a:custGeom>
          <a:blipFill>
            <a:blip r:embed="rId23">
              <a:extLst>
                <a:ext uri="{96DAC541-7B7A-43D3-8B79-37D633B846F1}">
                  <asvg:svgBlip xmlns:asvg="http://schemas.microsoft.com/office/drawing/2016/SVG/main" r:embed="rId24"/>
                </a:ext>
              </a:extLst>
            </a:blip>
            <a:stretch>
              <a:fillRect/>
            </a:stretch>
          </a:blipFill>
          <a:ln cap="sq">
            <a:noFill/>
            <a:prstDash val="solid"/>
            <a:miter/>
          </a:ln>
        </p:spPr>
        <p:txBody>
          <a:bodyPr/>
          <a:lstStyle/>
          <a:p>
            <a:endParaRPr lang="en-US"/>
          </a:p>
        </p:txBody>
      </p:sp>
      <p:sp>
        <p:nvSpPr>
          <p:cNvPr id="6" name="TextBox 10">
            <a:extLst>
              <a:ext uri="{FF2B5EF4-FFF2-40B4-BE49-F238E27FC236}">
                <a16:creationId xmlns:a16="http://schemas.microsoft.com/office/drawing/2014/main" id="{5D78FB61-1F5D-3A4F-E6EF-C5C1A0F29217}"/>
              </a:ext>
            </a:extLst>
          </p:cNvPr>
          <p:cNvSpPr txBox="1"/>
          <p:nvPr/>
        </p:nvSpPr>
        <p:spPr>
          <a:xfrm>
            <a:off x="1028700" y="6831177"/>
            <a:ext cx="16230600" cy="679450"/>
          </a:xfrm>
          <a:prstGeom prst="rect">
            <a:avLst/>
          </a:prstGeom>
        </p:spPr>
        <p:txBody>
          <a:bodyPr lIns="0" tIns="0" rIns="0" bIns="0" rtlCol="0" anchor="t">
            <a:spAutoFit/>
          </a:bodyPr>
          <a:lstStyle/>
          <a:p>
            <a:pPr marL="0" lvl="0" indent="0" algn="ctr">
              <a:lnSpc>
                <a:spcPts val="5599"/>
              </a:lnSpc>
              <a:spcBef>
                <a:spcPct val="0"/>
              </a:spcBef>
            </a:pPr>
            <a:r>
              <a:rPr lang="en-US" sz="3999" dirty="0">
                <a:solidFill>
                  <a:srgbClr val="000000"/>
                </a:solidFill>
                <a:latin typeface="Chewy"/>
                <a:ea typeface="Chewy"/>
                <a:cs typeface="Chewy"/>
                <a:sym typeface="Chewy"/>
              </a:rPr>
              <a:t>Part Two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7854" y="-602482"/>
            <a:ext cx="19463708" cy="11491964"/>
            <a:chOff x="0" y="0"/>
            <a:chExt cx="1524313" cy="900000"/>
          </a:xfrm>
        </p:grpSpPr>
        <p:sp>
          <p:nvSpPr>
            <p:cNvPr id="3" name="Freeform 3"/>
            <p:cNvSpPr/>
            <p:nvPr/>
          </p:nvSpPr>
          <p:spPr>
            <a:xfrm>
              <a:off x="0" y="0"/>
              <a:ext cx="1524312" cy="900000"/>
            </a:xfrm>
            <a:custGeom>
              <a:avLst/>
              <a:gdLst/>
              <a:ahLst/>
              <a:cxnLst/>
              <a:rect l="l" t="t" r="r" b="b"/>
              <a:pathLst>
                <a:path w="1524312" h="900000">
                  <a:moveTo>
                    <a:pt x="508379" y="19070"/>
                  </a:moveTo>
                  <a:cubicBezTo>
                    <a:pt x="586274" y="7556"/>
                    <a:pt x="675370" y="0"/>
                    <a:pt x="762567" y="0"/>
                  </a:cubicBezTo>
                  <a:cubicBezTo>
                    <a:pt x="849766" y="0"/>
                    <a:pt x="933674" y="6476"/>
                    <a:pt x="1010997" y="17990"/>
                  </a:cubicBezTo>
                  <a:cubicBezTo>
                    <a:pt x="1012645" y="18350"/>
                    <a:pt x="1014289" y="18350"/>
                    <a:pt x="1015934" y="18710"/>
                  </a:cubicBezTo>
                  <a:cubicBezTo>
                    <a:pt x="1306318" y="64765"/>
                    <a:pt x="1520200" y="186379"/>
                    <a:pt x="1524312" y="330439"/>
                  </a:cubicBezTo>
                  <a:lnTo>
                    <a:pt x="1524312" y="900000"/>
                  </a:lnTo>
                  <a:lnTo>
                    <a:pt x="0" y="900000"/>
                  </a:lnTo>
                  <a:lnTo>
                    <a:pt x="0" y="330862"/>
                  </a:lnTo>
                  <a:cubicBezTo>
                    <a:pt x="4113" y="185660"/>
                    <a:pt x="214704" y="64045"/>
                    <a:pt x="508379" y="19070"/>
                  </a:cubicBezTo>
                  <a:close/>
                </a:path>
              </a:pathLst>
            </a:custGeom>
            <a:solidFill>
              <a:srgbClr val="F6DFDC"/>
            </a:solidFill>
          </p:spPr>
          <p:txBody>
            <a:bodyPr/>
            <a:lstStyle/>
            <a:p>
              <a:endParaRPr lang="en-US"/>
            </a:p>
          </p:txBody>
        </p:sp>
        <p:sp>
          <p:nvSpPr>
            <p:cNvPr id="4" name="TextBox 4"/>
            <p:cNvSpPr txBox="1"/>
            <p:nvPr/>
          </p:nvSpPr>
          <p:spPr>
            <a:xfrm>
              <a:off x="0" y="88900"/>
              <a:ext cx="1524313" cy="8111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38577" y="540613"/>
            <a:ext cx="2421909" cy="2347050"/>
          </a:xfrm>
          <a:custGeom>
            <a:avLst/>
            <a:gdLst/>
            <a:ahLst/>
            <a:cxnLst/>
            <a:rect l="l" t="t" r="r" b="b"/>
            <a:pathLst>
              <a:path w="2421909" h="2347050">
                <a:moveTo>
                  <a:pt x="0" y="0"/>
                </a:moveTo>
                <a:lnTo>
                  <a:pt x="2421910" y="0"/>
                </a:lnTo>
                <a:lnTo>
                  <a:pt x="2421910" y="2347050"/>
                </a:lnTo>
                <a:lnTo>
                  <a:pt x="0" y="23470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p:cNvGrpSpPr/>
          <p:nvPr/>
        </p:nvGrpSpPr>
        <p:grpSpPr>
          <a:xfrm>
            <a:off x="288613" y="3341295"/>
            <a:ext cx="6080620" cy="5917005"/>
            <a:chOff x="0" y="0"/>
            <a:chExt cx="1342728" cy="1306598"/>
          </a:xfrm>
        </p:grpSpPr>
        <p:sp>
          <p:nvSpPr>
            <p:cNvPr id="7" name="Freeform 7"/>
            <p:cNvSpPr/>
            <p:nvPr/>
          </p:nvSpPr>
          <p:spPr>
            <a:xfrm>
              <a:off x="0" y="0"/>
              <a:ext cx="1342728" cy="1306598"/>
            </a:xfrm>
            <a:custGeom>
              <a:avLst/>
              <a:gdLst/>
              <a:ahLst/>
              <a:cxnLst/>
              <a:rect l="l" t="t" r="r" b="b"/>
              <a:pathLst>
                <a:path w="1342728" h="1306598">
                  <a:moveTo>
                    <a:pt x="671364" y="0"/>
                  </a:moveTo>
                  <a:cubicBezTo>
                    <a:pt x="300580" y="0"/>
                    <a:pt x="0" y="292492"/>
                    <a:pt x="0" y="653299"/>
                  </a:cubicBezTo>
                  <a:cubicBezTo>
                    <a:pt x="0" y="1014106"/>
                    <a:pt x="300580" y="1306598"/>
                    <a:pt x="671364" y="1306598"/>
                  </a:cubicBezTo>
                  <a:cubicBezTo>
                    <a:pt x="1042148" y="1306598"/>
                    <a:pt x="1342728" y="1014106"/>
                    <a:pt x="1342728" y="653299"/>
                  </a:cubicBezTo>
                  <a:cubicBezTo>
                    <a:pt x="1342728" y="292492"/>
                    <a:pt x="1042148" y="0"/>
                    <a:pt x="671364" y="0"/>
                  </a:cubicBezTo>
                  <a:close/>
                </a:path>
              </a:pathLst>
            </a:custGeom>
            <a:solidFill>
              <a:srgbClr val="E18A5E"/>
            </a:solidFill>
          </p:spPr>
          <p:txBody>
            <a:bodyPr/>
            <a:lstStyle/>
            <a:p>
              <a:endParaRPr lang="en-US"/>
            </a:p>
          </p:txBody>
        </p:sp>
        <p:sp>
          <p:nvSpPr>
            <p:cNvPr id="8" name="TextBox 8"/>
            <p:cNvSpPr txBox="1"/>
            <p:nvPr/>
          </p:nvSpPr>
          <p:spPr>
            <a:xfrm>
              <a:off x="125881" y="36769"/>
              <a:ext cx="1090966" cy="1147336"/>
            </a:xfrm>
            <a:prstGeom prst="rect">
              <a:avLst/>
            </a:prstGeom>
          </p:spPr>
          <p:txBody>
            <a:bodyPr lIns="50800" tIns="50800" rIns="50800" bIns="50800" rtlCol="0" anchor="ctr"/>
            <a:lstStyle/>
            <a:p>
              <a:pPr algn="ctr">
                <a:lnSpc>
                  <a:spcPts val="6579"/>
                </a:lnSpc>
              </a:pPr>
              <a:r>
                <a:rPr lang="en-US" sz="4699" dirty="0">
                  <a:solidFill>
                    <a:srgbClr val="000000"/>
                  </a:solidFill>
                  <a:latin typeface="Chewy"/>
                  <a:ea typeface="Chewy"/>
                  <a:cs typeface="Chewy"/>
                  <a:sym typeface="Chewy"/>
                </a:rPr>
                <a:t>When we learn new information and use it in our projects, we must give credit to the author.</a:t>
              </a:r>
            </a:p>
          </p:txBody>
        </p:sp>
      </p:grpSp>
      <p:sp>
        <p:nvSpPr>
          <p:cNvPr id="9" name="Freeform 9"/>
          <p:cNvSpPr/>
          <p:nvPr/>
        </p:nvSpPr>
        <p:spPr>
          <a:xfrm>
            <a:off x="7379085" y="2887663"/>
            <a:ext cx="10139211" cy="2255837"/>
          </a:xfrm>
          <a:custGeom>
            <a:avLst/>
            <a:gdLst/>
            <a:ahLst/>
            <a:cxnLst/>
            <a:rect l="l" t="t" r="r" b="b"/>
            <a:pathLst>
              <a:path w="10139211" h="2255837">
                <a:moveTo>
                  <a:pt x="0" y="0"/>
                </a:moveTo>
                <a:lnTo>
                  <a:pt x="10139211" y="0"/>
                </a:lnTo>
                <a:lnTo>
                  <a:pt x="10139211" y="2255837"/>
                </a:lnTo>
                <a:lnTo>
                  <a:pt x="0" y="2255837"/>
                </a:lnTo>
                <a:lnTo>
                  <a:pt x="0" y="0"/>
                </a:lnTo>
                <a:close/>
              </a:path>
            </a:pathLst>
          </a:custGeom>
          <a:blipFill>
            <a:blip r:embed="rId5"/>
            <a:stretch>
              <a:fillRect l="-1746" t="-113499" b="-380398"/>
            </a:stretch>
          </a:blipFill>
        </p:spPr>
        <p:txBody>
          <a:bodyPr/>
          <a:lstStyle/>
          <a:p>
            <a:endParaRPr lang="en-US"/>
          </a:p>
        </p:txBody>
      </p:sp>
      <p:sp>
        <p:nvSpPr>
          <p:cNvPr id="10" name="Freeform 10"/>
          <p:cNvSpPr/>
          <p:nvPr/>
        </p:nvSpPr>
        <p:spPr>
          <a:xfrm>
            <a:off x="7379085" y="5800725"/>
            <a:ext cx="10050690" cy="3285443"/>
          </a:xfrm>
          <a:custGeom>
            <a:avLst/>
            <a:gdLst/>
            <a:ahLst/>
            <a:cxnLst/>
            <a:rect l="l" t="t" r="r" b="b"/>
            <a:pathLst>
              <a:path w="10050690" h="3285443">
                <a:moveTo>
                  <a:pt x="0" y="0"/>
                </a:moveTo>
                <a:lnTo>
                  <a:pt x="10050690" y="0"/>
                </a:lnTo>
                <a:lnTo>
                  <a:pt x="10050690" y="3285443"/>
                </a:lnTo>
                <a:lnTo>
                  <a:pt x="0" y="3285443"/>
                </a:lnTo>
                <a:lnTo>
                  <a:pt x="0" y="0"/>
                </a:lnTo>
                <a:close/>
              </a:path>
            </a:pathLst>
          </a:custGeom>
          <a:blipFill>
            <a:blip r:embed="rId5"/>
            <a:stretch>
              <a:fillRect l="-880" t="-294205" b="-6576"/>
            </a:stretch>
          </a:blipFill>
        </p:spPr>
        <p:txBody>
          <a:bodyPr/>
          <a:lstStyle/>
          <a:p>
            <a:endParaRPr lang="en-US"/>
          </a:p>
        </p:txBody>
      </p:sp>
      <p:sp>
        <p:nvSpPr>
          <p:cNvPr id="11" name="TextBox 11"/>
          <p:cNvSpPr txBox="1"/>
          <p:nvPr/>
        </p:nvSpPr>
        <p:spPr>
          <a:xfrm>
            <a:off x="1182402" y="1423299"/>
            <a:ext cx="1157446" cy="1190840"/>
          </a:xfrm>
          <a:prstGeom prst="rect">
            <a:avLst/>
          </a:prstGeom>
        </p:spPr>
        <p:txBody>
          <a:bodyPr lIns="0" tIns="0" rIns="0" bIns="0" rtlCol="0" anchor="t">
            <a:spAutoFit/>
          </a:bodyPr>
          <a:lstStyle/>
          <a:p>
            <a:pPr algn="l">
              <a:lnSpc>
                <a:spcPts val="9105"/>
              </a:lnSpc>
              <a:spcBef>
                <a:spcPct val="0"/>
              </a:spcBef>
            </a:pPr>
            <a:r>
              <a:rPr lang="en-US" sz="8277">
                <a:solidFill>
                  <a:srgbClr val="000000"/>
                </a:solidFill>
                <a:latin typeface="League Spartan"/>
                <a:ea typeface="League Spartan"/>
                <a:cs typeface="League Spartan"/>
                <a:sym typeface="League Spartan"/>
              </a:rPr>
              <a:t>17</a:t>
            </a:r>
          </a:p>
        </p:txBody>
      </p:sp>
      <p:sp>
        <p:nvSpPr>
          <p:cNvPr id="12" name="TextBox 12"/>
          <p:cNvSpPr txBox="1"/>
          <p:nvPr/>
        </p:nvSpPr>
        <p:spPr>
          <a:xfrm>
            <a:off x="2960487" y="416788"/>
            <a:ext cx="13195877" cy="2051255"/>
          </a:xfrm>
          <a:prstGeom prst="rect">
            <a:avLst/>
          </a:prstGeom>
        </p:spPr>
        <p:txBody>
          <a:bodyPr lIns="0" tIns="0" rIns="0" bIns="0" rtlCol="0" anchor="t">
            <a:spAutoFit/>
          </a:bodyPr>
          <a:lstStyle/>
          <a:p>
            <a:pPr algn="ctr">
              <a:lnSpc>
                <a:spcPts val="8176"/>
              </a:lnSpc>
            </a:pPr>
            <a:r>
              <a:rPr lang="en-US" sz="5840">
                <a:solidFill>
                  <a:srgbClr val="000000"/>
                </a:solidFill>
                <a:latin typeface="Chewy"/>
                <a:ea typeface="Chewy"/>
                <a:cs typeface="Chewy"/>
                <a:sym typeface="Chewy"/>
              </a:rPr>
              <a:t>Use the References Worksheet to try it out yourself!</a:t>
            </a:r>
          </a:p>
        </p:txBody>
      </p:sp>
      <p:sp>
        <p:nvSpPr>
          <p:cNvPr id="13" name="TextBox 13"/>
          <p:cNvSpPr txBox="1"/>
          <p:nvPr/>
        </p:nvSpPr>
        <p:spPr>
          <a:xfrm>
            <a:off x="8353716" y="5886450"/>
            <a:ext cx="2097654" cy="323555"/>
          </a:xfrm>
          <a:prstGeom prst="rect">
            <a:avLst/>
          </a:prstGeom>
        </p:spPr>
        <p:txBody>
          <a:bodyPr lIns="0" tIns="0" rIns="0" bIns="0" rtlCol="0" anchor="t">
            <a:spAutoFit/>
          </a:bodyPr>
          <a:lstStyle/>
          <a:p>
            <a:pPr algn="ctr">
              <a:lnSpc>
                <a:spcPts val="2642"/>
              </a:lnSpc>
            </a:pPr>
            <a:r>
              <a:rPr lang="en-US" sz="1887">
                <a:solidFill>
                  <a:srgbClr val="0A3DD6"/>
                </a:solidFill>
                <a:latin typeface="Hangyaboly"/>
                <a:ea typeface="Hangyaboly"/>
                <a:cs typeface="Hangyaboly"/>
                <a:sym typeface="Hangyaboly"/>
              </a:rPr>
              <a:t>Government of Manitoba</a:t>
            </a:r>
          </a:p>
        </p:txBody>
      </p:sp>
      <p:sp>
        <p:nvSpPr>
          <p:cNvPr id="14" name="TextBox 14"/>
          <p:cNvSpPr txBox="1"/>
          <p:nvPr/>
        </p:nvSpPr>
        <p:spPr>
          <a:xfrm>
            <a:off x="10830758" y="5886450"/>
            <a:ext cx="340371" cy="323555"/>
          </a:xfrm>
          <a:prstGeom prst="rect">
            <a:avLst/>
          </a:prstGeom>
        </p:spPr>
        <p:txBody>
          <a:bodyPr lIns="0" tIns="0" rIns="0" bIns="0" rtlCol="0" anchor="t">
            <a:spAutoFit/>
          </a:bodyPr>
          <a:lstStyle/>
          <a:p>
            <a:pPr algn="ctr">
              <a:lnSpc>
                <a:spcPts val="2642"/>
              </a:lnSpc>
            </a:pPr>
            <a:r>
              <a:rPr lang="en-US" sz="1887">
                <a:solidFill>
                  <a:srgbClr val="0A3DD6"/>
                </a:solidFill>
                <a:latin typeface="Hangyaboly"/>
                <a:ea typeface="Hangyaboly"/>
                <a:cs typeface="Hangyaboly"/>
                <a:sym typeface="Hangyaboly"/>
              </a:rPr>
              <a:t>n.d.</a:t>
            </a:r>
          </a:p>
        </p:txBody>
      </p:sp>
      <p:sp>
        <p:nvSpPr>
          <p:cNvPr id="15" name="TextBox 15"/>
          <p:cNvSpPr txBox="1"/>
          <p:nvPr/>
        </p:nvSpPr>
        <p:spPr>
          <a:xfrm>
            <a:off x="12131847" y="5886450"/>
            <a:ext cx="3253635" cy="323555"/>
          </a:xfrm>
          <a:prstGeom prst="rect">
            <a:avLst/>
          </a:prstGeom>
        </p:spPr>
        <p:txBody>
          <a:bodyPr lIns="0" tIns="0" rIns="0" bIns="0" rtlCol="0" anchor="t">
            <a:spAutoFit/>
          </a:bodyPr>
          <a:lstStyle/>
          <a:p>
            <a:pPr algn="ctr">
              <a:lnSpc>
                <a:spcPts val="2642"/>
              </a:lnSpc>
            </a:pPr>
            <a:r>
              <a:rPr lang="en-US" sz="1887">
                <a:solidFill>
                  <a:srgbClr val="0A3DD6"/>
                </a:solidFill>
                <a:latin typeface="Hangyaboly"/>
                <a:ea typeface="Hangyaboly"/>
                <a:cs typeface="Hangyaboly"/>
                <a:sym typeface="Hangyaboly"/>
              </a:rPr>
              <a:t>Biography of Louis Riel, 1844-1885</a:t>
            </a:r>
          </a:p>
        </p:txBody>
      </p:sp>
      <p:sp>
        <p:nvSpPr>
          <p:cNvPr id="16" name="TextBox 16"/>
          <p:cNvSpPr txBox="1"/>
          <p:nvPr/>
        </p:nvSpPr>
        <p:spPr>
          <a:xfrm>
            <a:off x="12131847" y="6952955"/>
            <a:ext cx="3712100" cy="323555"/>
          </a:xfrm>
          <a:prstGeom prst="rect">
            <a:avLst/>
          </a:prstGeom>
        </p:spPr>
        <p:txBody>
          <a:bodyPr lIns="0" tIns="0" rIns="0" bIns="0" rtlCol="0" anchor="t">
            <a:spAutoFit/>
          </a:bodyPr>
          <a:lstStyle/>
          <a:p>
            <a:pPr algn="ctr">
              <a:lnSpc>
                <a:spcPts val="2642"/>
              </a:lnSpc>
            </a:pPr>
            <a:r>
              <a:rPr lang="en-US" sz="1887">
                <a:solidFill>
                  <a:srgbClr val="0A3DD6"/>
                </a:solidFill>
                <a:latin typeface="Hangyaboly"/>
                <a:ea typeface="Hangyaboly"/>
                <a:cs typeface="Hangyaboly"/>
                <a:sym typeface="Hangyaboly"/>
              </a:rPr>
              <a:t>www.gov.mb.ca/chc/louis_riel/bio.html.</a:t>
            </a:r>
          </a:p>
        </p:txBody>
      </p:sp>
      <p:sp>
        <p:nvSpPr>
          <p:cNvPr id="17" name="TextBox 17"/>
          <p:cNvSpPr txBox="1"/>
          <p:nvPr/>
        </p:nvSpPr>
        <p:spPr>
          <a:xfrm>
            <a:off x="8581776" y="7770100"/>
            <a:ext cx="2447089" cy="323555"/>
          </a:xfrm>
          <a:prstGeom prst="rect">
            <a:avLst/>
          </a:prstGeom>
        </p:spPr>
        <p:txBody>
          <a:bodyPr lIns="0" tIns="0" rIns="0" bIns="0" rtlCol="0" anchor="t">
            <a:spAutoFit/>
          </a:bodyPr>
          <a:lstStyle/>
          <a:p>
            <a:pPr algn="ctr">
              <a:lnSpc>
                <a:spcPts val="2642"/>
              </a:lnSpc>
            </a:pPr>
            <a:r>
              <a:rPr lang="en-US" sz="1887">
                <a:solidFill>
                  <a:srgbClr val="0A3DD6"/>
                </a:solidFill>
                <a:latin typeface="Hangyaboly"/>
                <a:ea typeface="Hangyaboly"/>
                <a:cs typeface="Hangyaboly"/>
                <a:sym typeface="Hangyaboly"/>
              </a:rPr>
              <a:t>Accessed on July 15, 2025</a:t>
            </a:r>
          </a:p>
        </p:txBody>
      </p:sp>
      <p:sp>
        <p:nvSpPr>
          <p:cNvPr id="18" name="TextBox 18"/>
          <p:cNvSpPr txBox="1"/>
          <p:nvPr/>
        </p:nvSpPr>
        <p:spPr>
          <a:xfrm>
            <a:off x="8841816" y="3083078"/>
            <a:ext cx="1086490" cy="323555"/>
          </a:xfrm>
          <a:prstGeom prst="rect">
            <a:avLst/>
          </a:prstGeom>
        </p:spPr>
        <p:txBody>
          <a:bodyPr lIns="0" tIns="0" rIns="0" bIns="0" rtlCol="0" anchor="t">
            <a:spAutoFit/>
          </a:bodyPr>
          <a:lstStyle/>
          <a:p>
            <a:pPr algn="ctr">
              <a:lnSpc>
                <a:spcPts val="2642"/>
              </a:lnSpc>
            </a:pPr>
            <a:r>
              <a:rPr lang="en-US" sz="1887">
                <a:solidFill>
                  <a:srgbClr val="0A3DD6"/>
                </a:solidFill>
                <a:latin typeface="Hangyaboly"/>
                <a:ea typeface="Hangyaboly"/>
                <a:cs typeface="Hangyaboly"/>
                <a:sym typeface="Hangyaboly"/>
              </a:rPr>
              <a:t>Doyle, David</a:t>
            </a:r>
          </a:p>
        </p:txBody>
      </p:sp>
      <p:sp>
        <p:nvSpPr>
          <p:cNvPr id="19" name="TextBox 19"/>
          <p:cNvSpPr txBox="1"/>
          <p:nvPr/>
        </p:nvSpPr>
        <p:spPr>
          <a:xfrm>
            <a:off x="10830758" y="3083078"/>
            <a:ext cx="396214" cy="323555"/>
          </a:xfrm>
          <a:prstGeom prst="rect">
            <a:avLst/>
          </a:prstGeom>
        </p:spPr>
        <p:txBody>
          <a:bodyPr lIns="0" tIns="0" rIns="0" bIns="0" rtlCol="0" anchor="t">
            <a:spAutoFit/>
          </a:bodyPr>
          <a:lstStyle/>
          <a:p>
            <a:pPr algn="ctr">
              <a:lnSpc>
                <a:spcPts val="2642"/>
              </a:lnSpc>
            </a:pPr>
            <a:r>
              <a:rPr lang="en-US" sz="1887">
                <a:solidFill>
                  <a:srgbClr val="0A3DD6"/>
                </a:solidFill>
                <a:latin typeface="Hangyaboly"/>
                <a:ea typeface="Hangyaboly"/>
                <a:cs typeface="Hangyaboly"/>
                <a:sym typeface="Hangyaboly"/>
              </a:rPr>
              <a:t>2017</a:t>
            </a:r>
          </a:p>
        </p:txBody>
      </p:sp>
      <p:sp>
        <p:nvSpPr>
          <p:cNvPr id="20" name="TextBox 20"/>
          <p:cNvSpPr txBox="1"/>
          <p:nvPr/>
        </p:nvSpPr>
        <p:spPr>
          <a:xfrm>
            <a:off x="12131847" y="3083078"/>
            <a:ext cx="2846169" cy="323555"/>
          </a:xfrm>
          <a:prstGeom prst="rect">
            <a:avLst/>
          </a:prstGeom>
        </p:spPr>
        <p:txBody>
          <a:bodyPr lIns="0" tIns="0" rIns="0" bIns="0" rtlCol="0" anchor="t">
            <a:spAutoFit/>
          </a:bodyPr>
          <a:lstStyle/>
          <a:p>
            <a:pPr algn="ctr">
              <a:lnSpc>
                <a:spcPts val="2642"/>
              </a:lnSpc>
            </a:pPr>
            <a:r>
              <a:rPr lang="en-US" sz="1887">
                <a:solidFill>
                  <a:srgbClr val="0A3DD6"/>
                </a:solidFill>
                <a:latin typeface="Hangyaboly"/>
                <a:ea typeface="Hangyaboly"/>
                <a:cs typeface="Hangyaboly"/>
                <a:sym typeface="Hangyaboly"/>
              </a:rPr>
              <a:t>Louis Riel: Let Justice Be Done</a:t>
            </a:r>
          </a:p>
        </p:txBody>
      </p:sp>
      <p:sp>
        <p:nvSpPr>
          <p:cNvPr id="21" name="TextBox 21"/>
          <p:cNvSpPr txBox="1"/>
          <p:nvPr/>
        </p:nvSpPr>
        <p:spPr>
          <a:xfrm>
            <a:off x="9159271" y="4150622"/>
            <a:ext cx="1869594" cy="307200"/>
          </a:xfrm>
          <a:prstGeom prst="rect">
            <a:avLst/>
          </a:prstGeom>
        </p:spPr>
        <p:txBody>
          <a:bodyPr wrap="square" lIns="0" tIns="0" rIns="0" bIns="0" rtlCol="0" anchor="t">
            <a:spAutoFit/>
          </a:bodyPr>
          <a:lstStyle/>
          <a:p>
            <a:pPr algn="ctr">
              <a:lnSpc>
                <a:spcPts val="2642"/>
              </a:lnSpc>
            </a:pPr>
            <a:r>
              <a:rPr lang="en-US" sz="1887" dirty="0" err="1">
                <a:solidFill>
                  <a:srgbClr val="0A3DD6"/>
                </a:solidFill>
                <a:latin typeface="Hangyaboly"/>
                <a:ea typeface="Hangyaboly"/>
                <a:cs typeface="Hangyaboly"/>
                <a:sym typeface="Hangyaboly"/>
              </a:rPr>
              <a:t>Ronsdale</a:t>
            </a:r>
            <a:r>
              <a:rPr lang="en-US" sz="1887" dirty="0">
                <a:solidFill>
                  <a:srgbClr val="0A3DD6"/>
                </a:solidFill>
                <a:latin typeface="Hangyaboly"/>
                <a:ea typeface="Hangyaboly"/>
                <a:cs typeface="Hangyaboly"/>
                <a:sym typeface="Hangyaboly"/>
              </a:rPr>
              <a:t> Press</a:t>
            </a:r>
          </a:p>
        </p:txBody>
      </p:sp>
      <p:sp>
        <p:nvSpPr>
          <p:cNvPr id="22" name="TextBox 22"/>
          <p:cNvSpPr txBox="1"/>
          <p:nvPr/>
        </p:nvSpPr>
        <p:spPr>
          <a:xfrm>
            <a:off x="12242286" y="4150622"/>
            <a:ext cx="841500" cy="323555"/>
          </a:xfrm>
          <a:prstGeom prst="rect">
            <a:avLst/>
          </a:prstGeom>
        </p:spPr>
        <p:txBody>
          <a:bodyPr lIns="0" tIns="0" rIns="0" bIns="0" rtlCol="0" anchor="t">
            <a:spAutoFit/>
          </a:bodyPr>
          <a:lstStyle/>
          <a:p>
            <a:pPr algn="ctr">
              <a:lnSpc>
                <a:spcPts val="2642"/>
              </a:lnSpc>
            </a:pPr>
            <a:r>
              <a:rPr lang="en-US" sz="1887">
                <a:solidFill>
                  <a:srgbClr val="0A3DD6"/>
                </a:solidFill>
                <a:latin typeface="Hangyaboly"/>
                <a:ea typeface="Hangyaboly"/>
                <a:cs typeface="Hangyaboly"/>
                <a:sym typeface="Hangyaboly"/>
              </a:rPr>
              <a:t>Vancouver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09936" y="261452"/>
            <a:ext cx="5468128" cy="2681661"/>
          </a:xfrm>
          <a:custGeom>
            <a:avLst/>
            <a:gdLst/>
            <a:ahLst/>
            <a:cxnLst/>
            <a:rect l="l" t="t" r="r" b="b"/>
            <a:pathLst>
              <a:path w="5468128" h="2681661">
                <a:moveTo>
                  <a:pt x="0" y="0"/>
                </a:moveTo>
                <a:lnTo>
                  <a:pt x="5468128" y="0"/>
                </a:lnTo>
                <a:lnTo>
                  <a:pt x="5468128" y="2681661"/>
                </a:lnTo>
                <a:lnTo>
                  <a:pt x="0" y="2681661"/>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760229" y="3126131"/>
            <a:ext cx="19492134" cy="8101593"/>
            <a:chOff x="0" y="0"/>
            <a:chExt cx="1955567" cy="812800"/>
          </a:xfrm>
        </p:grpSpPr>
        <p:sp>
          <p:nvSpPr>
            <p:cNvPr id="4" name="Freeform 4"/>
            <p:cNvSpPr/>
            <p:nvPr/>
          </p:nvSpPr>
          <p:spPr>
            <a:xfrm>
              <a:off x="0" y="0"/>
              <a:ext cx="1955567" cy="812800"/>
            </a:xfrm>
            <a:custGeom>
              <a:avLst/>
              <a:gdLst/>
              <a:ahLst/>
              <a:cxnLst/>
              <a:rect l="l" t="t" r="r" b="b"/>
              <a:pathLst>
                <a:path w="1955567" h="812800">
                  <a:moveTo>
                    <a:pt x="652208" y="19070"/>
                  </a:moveTo>
                  <a:cubicBezTo>
                    <a:pt x="752141" y="7556"/>
                    <a:pt x="866444" y="0"/>
                    <a:pt x="978310" y="0"/>
                  </a:cubicBezTo>
                  <a:cubicBezTo>
                    <a:pt x="1090180" y="0"/>
                    <a:pt x="1197826" y="6476"/>
                    <a:pt x="1297026" y="17990"/>
                  </a:cubicBezTo>
                  <a:cubicBezTo>
                    <a:pt x="1299140" y="18350"/>
                    <a:pt x="1301249" y="18350"/>
                    <a:pt x="1303359" y="18710"/>
                  </a:cubicBezTo>
                  <a:cubicBezTo>
                    <a:pt x="1675898" y="64765"/>
                    <a:pt x="1950290" y="186379"/>
                    <a:pt x="1955567" y="328502"/>
                  </a:cubicBezTo>
                  <a:lnTo>
                    <a:pt x="1955567" y="812800"/>
                  </a:lnTo>
                  <a:lnTo>
                    <a:pt x="0" y="812800"/>
                  </a:lnTo>
                  <a:lnTo>
                    <a:pt x="0" y="328861"/>
                  </a:lnTo>
                  <a:cubicBezTo>
                    <a:pt x="5277" y="185660"/>
                    <a:pt x="275447" y="64045"/>
                    <a:pt x="652208" y="19070"/>
                  </a:cubicBezTo>
                  <a:close/>
                </a:path>
              </a:pathLst>
            </a:custGeom>
            <a:solidFill>
              <a:srgbClr val="F6DFDC"/>
            </a:solidFill>
          </p:spPr>
          <p:txBody>
            <a:bodyPr/>
            <a:lstStyle/>
            <a:p>
              <a:endParaRPr lang="en-US" dirty="0"/>
            </a:p>
          </p:txBody>
        </p:sp>
        <p:sp>
          <p:nvSpPr>
            <p:cNvPr id="5" name="TextBox 5"/>
            <p:cNvSpPr txBox="1"/>
            <p:nvPr/>
          </p:nvSpPr>
          <p:spPr>
            <a:xfrm>
              <a:off x="0" y="88900"/>
              <a:ext cx="1955567" cy="72390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4033792" y="4741321"/>
            <a:ext cx="10220417" cy="2889251"/>
          </a:xfrm>
          <a:prstGeom prst="rect">
            <a:avLst/>
          </a:prstGeom>
        </p:spPr>
        <p:txBody>
          <a:bodyPr lIns="0" tIns="0" rIns="0" bIns="0" rtlCol="0" anchor="t">
            <a:spAutoFit/>
          </a:bodyPr>
          <a:lstStyle/>
          <a:p>
            <a:pPr marL="0" lvl="0" indent="0" algn="ctr">
              <a:lnSpc>
                <a:spcPts val="7699"/>
              </a:lnSpc>
              <a:spcBef>
                <a:spcPct val="0"/>
              </a:spcBef>
            </a:pPr>
            <a:r>
              <a:rPr lang="en-US" sz="5499">
                <a:solidFill>
                  <a:srgbClr val="000000"/>
                </a:solidFill>
                <a:latin typeface="Chewy"/>
                <a:ea typeface="Chewy"/>
                <a:cs typeface="Chewy"/>
                <a:sym typeface="Chewy"/>
              </a:rPr>
              <a:t>Make sure to check out the Heritage Fairs website for more project tips, resources, and lessons!</a:t>
            </a:r>
          </a:p>
        </p:txBody>
      </p:sp>
      <p:sp>
        <p:nvSpPr>
          <p:cNvPr id="10" name="Freeform 2">
            <a:extLst>
              <a:ext uri="{FF2B5EF4-FFF2-40B4-BE49-F238E27FC236}">
                <a16:creationId xmlns:a16="http://schemas.microsoft.com/office/drawing/2014/main" id="{4BCFA7D5-5101-2ECC-C550-4A9CAFBE3110}"/>
              </a:ext>
            </a:extLst>
          </p:cNvPr>
          <p:cNvSpPr/>
          <p:nvPr/>
        </p:nvSpPr>
        <p:spPr>
          <a:xfrm>
            <a:off x="-2329398" y="861489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3">
            <a:extLst>
              <a:ext uri="{FF2B5EF4-FFF2-40B4-BE49-F238E27FC236}">
                <a16:creationId xmlns:a16="http://schemas.microsoft.com/office/drawing/2014/main" id="{077AF7AD-C2D3-62CC-7E02-D0A3C550E5B6}"/>
              </a:ext>
            </a:extLst>
          </p:cNvPr>
          <p:cNvSpPr/>
          <p:nvPr/>
        </p:nvSpPr>
        <p:spPr>
          <a:xfrm>
            <a:off x="6030709" y="9258300"/>
            <a:ext cx="3059829" cy="751049"/>
          </a:xfrm>
          <a:custGeom>
            <a:avLst/>
            <a:gdLst/>
            <a:ahLst/>
            <a:cxnLst/>
            <a:rect l="l" t="t" r="r" b="b"/>
            <a:pathLst>
              <a:path w="3059829" h="751049">
                <a:moveTo>
                  <a:pt x="0" y="0"/>
                </a:moveTo>
                <a:lnTo>
                  <a:pt x="3059829" y="0"/>
                </a:lnTo>
                <a:lnTo>
                  <a:pt x="3059829" y="751049"/>
                </a:lnTo>
                <a:lnTo>
                  <a:pt x="0" y="7510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5">
            <a:extLst>
              <a:ext uri="{FF2B5EF4-FFF2-40B4-BE49-F238E27FC236}">
                <a16:creationId xmlns:a16="http://schemas.microsoft.com/office/drawing/2014/main" id="{5B923A7D-02ED-1B1C-D0D8-E527743F1E93}"/>
              </a:ext>
            </a:extLst>
          </p:cNvPr>
          <p:cNvSpPr/>
          <p:nvPr/>
        </p:nvSpPr>
        <p:spPr>
          <a:xfrm>
            <a:off x="14215205" y="8540136"/>
            <a:ext cx="4602314" cy="3618569"/>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3" name="Freeform 6">
            <a:extLst>
              <a:ext uri="{FF2B5EF4-FFF2-40B4-BE49-F238E27FC236}">
                <a16:creationId xmlns:a16="http://schemas.microsoft.com/office/drawing/2014/main" id="{3FA735E2-7785-15FB-CFC0-64A272AF1AEA}"/>
              </a:ext>
            </a:extLst>
          </p:cNvPr>
          <p:cNvSpPr/>
          <p:nvPr/>
        </p:nvSpPr>
        <p:spPr>
          <a:xfrm>
            <a:off x="-674156" y="-1072630"/>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5" name="Freeform 8">
            <a:extLst>
              <a:ext uri="{FF2B5EF4-FFF2-40B4-BE49-F238E27FC236}">
                <a16:creationId xmlns:a16="http://schemas.microsoft.com/office/drawing/2014/main" id="{F2A7D121-1212-8F83-A320-627C903EDED0}"/>
              </a:ext>
            </a:extLst>
          </p:cNvPr>
          <p:cNvSpPr/>
          <p:nvPr/>
        </p:nvSpPr>
        <p:spPr>
          <a:xfrm>
            <a:off x="10138935"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7" name="Freeform 10">
            <a:extLst>
              <a:ext uri="{FF2B5EF4-FFF2-40B4-BE49-F238E27FC236}">
                <a16:creationId xmlns:a16="http://schemas.microsoft.com/office/drawing/2014/main" id="{F6B7B7A8-0998-B9F8-9BAF-DD85892AB94B}"/>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19" name="Freeform 12">
            <a:extLst>
              <a:ext uri="{FF2B5EF4-FFF2-40B4-BE49-F238E27FC236}">
                <a16:creationId xmlns:a16="http://schemas.microsoft.com/office/drawing/2014/main" id="{4AA306F8-0D14-91CC-F2C4-580147A6E80D}"/>
              </a:ext>
            </a:extLst>
          </p:cNvPr>
          <p:cNvSpPr/>
          <p:nvPr/>
        </p:nvSpPr>
        <p:spPr>
          <a:xfrm>
            <a:off x="17259300" y="2262342"/>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0" name="Freeform 13">
            <a:extLst>
              <a:ext uri="{FF2B5EF4-FFF2-40B4-BE49-F238E27FC236}">
                <a16:creationId xmlns:a16="http://schemas.microsoft.com/office/drawing/2014/main" id="{719998D3-5AB4-5EB0-0E02-32CD3A90A986}"/>
              </a:ext>
            </a:extLst>
          </p:cNvPr>
          <p:cNvSpPr/>
          <p:nvPr/>
        </p:nvSpPr>
        <p:spPr>
          <a:xfrm>
            <a:off x="2570549" y="909373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1" name="Freeform 14">
            <a:extLst>
              <a:ext uri="{FF2B5EF4-FFF2-40B4-BE49-F238E27FC236}">
                <a16:creationId xmlns:a16="http://schemas.microsoft.com/office/drawing/2014/main" id="{A74AAF19-445B-4B5A-595D-84CE064251B8}"/>
              </a:ext>
            </a:extLst>
          </p:cNvPr>
          <p:cNvSpPr/>
          <p:nvPr/>
        </p:nvSpPr>
        <p:spPr>
          <a:xfrm rot="-5282649">
            <a:off x="16440369" y="6970869"/>
            <a:ext cx="3382987" cy="1154444"/>
          </a:xfrm>
          <a:custGeom>
            <a:avLst/>
            <a:gdLst/>
            <a:ahLst/>
            <a:cxnLst/>
            <a:rect l="l" t="t" r="r" b="b"/>
            <a:pathLst>
              <a:path w="3382987" h="1154444">
                <a:moveTo>
                  <a:pt x="0" y="0"/>
                </a:moveTo>
                <a:lnTo>
                  <a:pt x="3382987" y="0"/>
                </a:lnTo>
                <a:lnTo>
                  <a:pt x="3382987" y="1154445"/>
                </a:lnTo>
                <a:lnTo>
                  <a:pt x="0" y="1154445"/>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2" name="Freeform 15">
            <a:extLst>
              <a:ext uri="{FF2B5EF4-FFF2-40B4-BE49-F238E27FC236}">
                <a16:creationId xmlns:a16="http://schemas.microsoft.com/office/drawing/2014/main" id="{730CD9E6-82AD-CAB1-19C8-4E5FBE90137F}"/>
              </a:ext>
            </a:extLst>
          </p:cNvPr>
          <p:cNvSpPr/>
          <p:nvPr/>
        </p:nvSpPr>
        <p:spPr>
          <a:xfrm>
            <a:off x="16978638" y="-642644"/>
            <a:ext cx="3104522" cy="3342688"/>
          </a:xfrm>
          <a:custGeom>
            <a:avLst/>
            <a:gdLst/>
            <a:ahLst/>
            <a:cxnLst/>
            <a:rect l="l" t="t" r="r" b="b"/>
            <a:pathLst>
              <a:path w="3104522" h="3342688">
                <a:moveTo>
                  <a:pt x="0" y="0"/>
                </a:moveTo>
                <a:lnTo>
                  <a:pt x="3104522" y="0"/>
                </a:lnTo>
                <a:lnTo>
                  <a:pt x="3104522" y="3342688"/>
                </a:lnTo>
                <a:lnTo>
                  <a:pt x="0" y="3342688"/>
                </a:lnTo>
                <a:lnTo>
                  <a:pt x="0" y="0"/>
                </a:lnTo>
                <a:close/>
              </a:path>
            </a:pathLst>
          </a:custGeom>
          <a:blipFill>
            <a:blip r:embed="rId21">
              <a:extLst>
                <a:ext uri="{96DAC541-7B7A-43D3-8B79-37D633B846F1}">
                  <asvg:svgBlip xmlns:asvg="http://schemas.microsoft.com/office/drawing/2016/SVG/main" r:embed="rId22"/>
                </a:ext>
              </a:extLst>
            </a:blip>
            <a:stretch>
              <a:fillRect/>
            </a:stretch>
          </a:blipFill>
          <a:ln cap="sq">
            <a:noFill/>
            <a:prstDash val="solid"/>
            <a:miter/>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7854" y="-602482"/>
            <a:ext cx="19463708" cy="11491964"/>
            <a:chOff x="0" y="0"/>
            <a:chExt cx="1524313" cy="900000"/>
          </a:xfrm>
        </p:grpSpPr>
        <p:sp>
          <p:nvSpPr>
            <p:cNvPr id="3" name="Freeform 3"/>
            <p:cNvSpPr/>
            <p:nvPr/>
          </p:nvSpPr>
          <p:spPr>
            <a:xfrm>
              <a:off x="0" y="0"/>
              <a:ext cx="1524312" cy="900000"/>
            </a:xfrm>
            <a:custGeom>
              <a:avLst/>
              <a:gdLst/>
              <a:ahLst/>
              <a:cxnLst/>
              <a:rect l="l" t="t" r="r" b="b"/>
              <a:pathLst>
                <a:path w="1524312" h="900000">
                  <a:moveTo>
                    <a:pt x="508379" y="19070"/>
                  </a:moveTo>
                  <a:cubicBezTo>
                    <a:pt x="586274" y="7556"/>
                    <a:pt x="675370" y="0"/>
                    <a:pt x="762567" y="0"/>
                  </a:cubicBezTo>
                  <a:cubicBezTo>
                    <a:pt x="849766" y="0"/>
                    <a:pt x="933674" y="6476"/>
                    <a:pt x="1010997" y="17990"/>
                  </a:cubicBezTo>
                  <a:cubicBezTo>
                    <a:pt x="1012645" y="18350"/>
                    <a:pt x="1014289" y="18350"/>
                    <a:pt x="1015934" y="18710"/>
                  </a:cubicBezTo>
                  <a:cubicBezTo>
                    <a:pt x="1306318" y="64765"/>
                    <a:pt x="1520200" y="186379"/>
                    <a:pt x="1524312" y="330439"/>
                  </a:cubicBezTo>
                  <a:lnTo>
                    <a:pt x="1524312" y="900000"/>
                  </a:lnTo>
                  <a:lnTo>
                    <a:pt x="0" y="900000"/>
                  </a:lnTo>
                  <a:lnTo>
                    <a:pt x="0" y="330862"/>
                  </a:lnTo>
                  <a:cubicBezTo>
                    <a:pt x="4113" y="185660"/>
                    <a:pt x="214704" y="64045"/>
                    <a:pt x="508379" y="19070"/>
                  </a:cubicBezTo>
                  <a:close/>
                </a:path>
              </a:pathLst>
            </a:custGeom>
            <a:solidFill>
              <a:srgbClr val="F6DFDC"/>
            </a:solidFill>
          </p:spPr>
          <p:txBody>
            <a:bodyPr/>
            <a:lstStyle/>
            <a:p>
              <a:endParaRPr lang="en-US"/>
            </a:p>
          </p:txBody>
        </p:sp>
        <p:sp>
          <p:nvSpPr>
            <p:cNvPr id="4" name="TextBox 4"/>
            <p:cNvSpPr txBox="1"/>
            <p:nvPr/>
          </p:nvSpPr>
          <p:spPr>
            <a:xfrm>
              <a:off x="0" y="88900"/>
              <a:ext cx="1524313" cy="8111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38577" y="540613"/>
            <a:ext cx="2421909" cy="2347050"/>
          </a:xfrm>
          <a:custGeom>
            <a:avLst/>
            <a:gdLst/>
            <a:ahLst/>
            <a:cxnLst/>
            <a:rect l="l" t="t" r="r" b="b"/>
            <a:pathLst>
              <a:path w="2421909" h="2347050">
                <a:moveTo>
                  <a:pt x="0" y="0"/>
                </a:moveTo>
                <a:lnTo>
                  <a:pt x="2421910" y="0"/>
                </a:lnTo>
                <a:lnTo>
                  <a:pt x="2421910" y="2347050"/>
                </a:lnTo>
                <a:lnTo>
                  <a:pt x="0" y="23470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p:cNvGrpSpPr/>
          <p:nvPr/>
        </p:nvGrpSpPr>
        <p:grpSpPr>
          <a:xfrm>
            <a:off x="1028700" y="3786856"/>
            <a:ext cx="4160051" cy="416005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8A5E"/>
            </a:solidFill>
          </p:spPr>
          <p:txBody>
            <a:bodyPr/>
            <a:lstStyle/>
            <a:p>
              <a:endParaRPr lang="en-US"/>
            </a:p>
          </p:txBody>
        </p:sp>
        <p:sp>
          <p:nvSpPr>
            <p:cNvPr id="8" name="TextBox 8"/>
            <p:cNvSpPr txBox="1"/>
            <p:nvPr/>
          </p:nvSpPr>
          <p:spPr>
            <a:xfrm>
              <a:off x="76200" y="33337"/>
              <a:ext cx="660400" cy="746125"/>
            </a:xfrm>
            <a:prstGeom prst="rect">
              <a:avLst/>
            </a:prstGeom>
          </p:spPr>
          <p:txBody>
            <a:bodyPr lIns="50800" tIns="50800" rIns="50800" bIns="50800" rtlCol="0" anchor="ctr"/>
            <a:lstStyle/>
            <a:p>
              <a:pPr algn="ctr">
                <a:lnSpc>
                  <a:spcPts val="5879"/>
                </a:lnSpc>
              </a:pPr>
              <a:r>
                <a:rPr lang="en-US" sz="4199" dirty="0">
                  <a:solidFill>
                    <a:srgbClr val="000000"/>
                  </a:solidFill>
                  <a:latin typeface="Chewy"/>
                  <a:ea typeface="Chewy"/>
                  <a:cs typeface="Chewy"/>
                  <a:sym typeface="Chewy"/>
                </a:rPr>
                <a:t>What’s next?</a:t>
              </a:r>
            </a:p>
          </p:txBody>
        </p:sp>
      </p:grpSp>
      <p:sp>
        <p:nvSpPr>
          <p:cNvPr id="9" name="TextBox 9"/>
          <p:cNvSpPr txBox="1"/>
          <p:nvPr/>
        </p:nvSpPr>
        <p:spPr>
          <a:xfrm>
            <a:off x="1313094" y="1430929"/>
            <a:ext cx="874068" cy="1422261"/>
          </a:xfrm>
          <a:prstGeom prst="rect">
            <a:avLst/>
          </a:prstGeom>
        </p:spPr>
        <p:txBody>
          <a:bodyPr lIns="0" tIns="0" rIns="0" bIns="0" rtlCol="0" anchor="t">
            <a:spAutoFit/>
          </a:bodyPr>
          <a:lstStyle/>
          <a:p>
            <a:pPr algn="l">
              <a:lnSpc>
                <a:spcPts val="10987"/>
              </a:lnSpc>
              <a:spcBef>
                <a:spcPct val="0"/>
              </a:spcBef>
            </a:pPr>
            <a:r>
              <a:rPr lang="en-US" sz="9989" dirty="0">
                <a:solidFill>
                  <a:srgbClr val="000000"/>
                </a:solidFill>
                <a:latin typeface="League Spartan"/>
                <a:ea typeface="League Spartan"/>
                <a:cs typeface="League Spartan"/>
                <a:sym typeface="League Spartan"/>
              </a:rPr>
              <a:t>9</a:t>
            </a:r>
          </a:p>
        </p:txBody>
      </p:sp>
      <p:sp>
        <p:nvSpPr>
          <p:cNvPr id="10" name="TextBox 10"/>
          <p:cNvSpPr txBox="1"/>
          <p:nvPr/>
        </p:nvSpPr>
        <p:spPr>
          <a:xfrm>
            <a:off x="3108726" y="1048132"/>
            <a:ext cx="12667994" cy="1046302"/>
          </a:xfrm>
          <a:prstGeom prst="rect">
            <a:avLst/>
          </a:prstGeom>
        </p:spPr>
        <p:txBody>
          <a:bodyPr lIns="0" tIns="0" rIns="0" bIns="0" rtlCol="0" anchor="t">
            <a:spAutoFit/>
          </a:bodyPr>
          <a:lstStyle/>
          <a:p>
            <a:pPr algn="ctr">
              <a:lnSpc>
                <a:spcPts val="8479"/>
              </a:lnSpc>
            </a:pPr>
            <a:r>
              <a:rPr lang="en-US" sz="6056">
                <a:solidFill>
                  <a:srgbClr val="000000"/>
                </a:solidFill>
                <a:latin typeface="Chewy"/>
                <a:ea typeface="Chewy"/>
                <a:cs typeface="Chewy"/>
                <a:sym typeface="Chewy"/>
              </a:rPr>
              <a:t>Now you’re ready to do some research!</a:t>
            </a:r>
          </a:p>
        </p:txBody>
      </p:sp>
      <p:sp>
        <p:nvSpPr>
          <p:cNvPr id="11" name="TextBox 11"/>
          <p:cNvSpPr txBox="1"/>
          <p:nvPr/>
        </p:nvSpPr>
        <p:spPr>
          <a:xfrm>
            <a:off x="5188751" y="3289638"/>
            <a:ext cx="11773172" cy="6429643"/>
          </a:xfrm>
          <a:prstGeom prst="rect">
            <a:avLst/>
          </a:prstGeom>
        </p:spPr>
        <p:txBody>
          <a:bodyPr lIns="0" tIns="0" rIns="0" bIns="0" rtlCol="0" anchor="t">
            <a:spAutoFit/>
          </a:bodyPr>
          <a:lstStyle/>
          <a:p>
            <a:pPr marL="871171" lvl="1" indent="-435586" algn="l">
              <a:lnSpc>
                <a:spcPts val="5649"/>
              </a:lnSpc>
              <a:buFont typeface="Arial"/>
              <a:buChar char="•"/>
            </a:pPr>
            <a:r>
              <a:rPr lang="en-US" sz="4035">
                <a:solidFill>
                  <a:srgbClr val="000000"/>
                </a:solidFill>
                <a:latin typeface="Chewy"/>
                <a:ea typeface="Chewy"/>
                <a:cs typeface="Chewy"/>
                <a:sym typeface="Chewy"/>
              </a:rPr>
              <a:t>Take notes on the sources you find</a:t>
            </a:r>
          </a:p>
          <a:p>
            <a:pPr marL="1742342" lvl="2" indent="-580781" algn="l">
              <a:lnSpc>
                <a:spcPts val="5649"/>
              </a:lnSpc>
              <a:buFont typeface="Arial"/>
              <a:buChar char="⚬"/>
            </a:pPr>
            <a:r>
              <a:rPr lang="en-US" sz="4035">
                <a:solidFill>
                  <a:srgbClr val="000000"/>
                </a:solidFill>
                <a:latin typeface="Chewy"/>
                <a:ea typeface="Chewy"/>
                <a:cs typeface="Chewy"/>
                <a:sym typeface="Chewy"/>
              </a:rPr>
              <a:t>What is the title of the source?</a:t>
            </a:r>
          </a:p>
          <a:p>
            <a:pPr marL="1742342" lvl="2" indent="-580781" algn="l">
              <a:lnSpc>
                <a:spcPts val="5649"/>
              </a:lnSpc>
              <a:buFont typeface="Arial"/>
              <a:buChar char="⚬"/>
            </a:pPr>
            <a:r>
              <a:rPr lang="en-US" sz="4035">
                <a:solidFill>
                  <a:srgbClr val="000000"/>
                </a:solidFill>
                <a:latin typeface="Chewy"/>
                <a:ea typeface="Chewy"/>
                <a:cs typeface="Chewy"/>
                <a:sym typeface="Chewy"/>
              </a:rPr>
              <a:t>What year was it published?</a:t>
            </a:r>
          </a:p>
          <a:p>
            <a:pPr marL="1742342" lvl="2" indent="-580781" algn="l">
              <a:lnSpc>
                <a:spcPts val="5649"/>
              </a:lnSpc>
              <a:buFont typeface="Arial"/>
              <a:buChar char="⚬"/>
            </a:pPr>
            <a:r>
              <a:rPr lang="en-US" sz="4035">
                <a:solidFill>
                  <a:srgbClr val="000000"/>
                </a:solidFill>
                <a:latin typeface="Chewy"/>
                <a:ea typeface="Chewy"/>
                <a:cs typeface="Chewy"/>
                <a:sym typeface="Chewy"/>
              </a:rPr>
              <a:t>Who is the author? </a:t>
            </a:r>
          </a:p>
          <a:p>
            <a:pPr marL="1742342" lvl="2" indent="-580781" algn="l">
              <a:lnSpc>
                <a:spcPts val="5649"/>
              </a:lnSpc>
              <a:buFont typeface="Arial"/>
              <a:buChar char="⚬"/>
            </a:pPr>
            <a:r>
              <a:rPr lang="en-US" sz="4035">
                <a:solidFill>
                  <a:srgbClr val="000000"/>
                </a:solidFill>
                <a:latin typeface="Chewy"/>
                <a:ea typeface="Chewy"/>
                <a:cs typeface="Chewy"/>
                <a:sym typeface="Chewy"/>
              </a:rPr>
              <a:t>Where did you find the source, or who published the source?</a:t>
            </a:r>
          </a:p>
          <a:p>
            <a:pPr marL="1742342" lvl="2" indent="-580781" algn="l">
              <a:lnSpc>
                <a:spcPts val="5649"/>
              </a:lnSpc>
              <a:buFont typeface="Arial"/>
              <a:buChar char="⚬"/>
            </a:pPr>
            <a:r>
              <a:rPr lang="en-US" sz="4035">
                <a:solidFill>
                  <a:srgbClr val="000000"/>
                </a:solidFill>
                <a:latin typeface="Chewy"/>
                <a:ea typeface="Chewy"/>
                <a:cs typeface="Chewy"/>
                <a:sym typeface="Chewy"/>
              </a:rPr>
              <a:t>If it's a website, when did you access the resource?</a:t>
            </a:r>
          </a:p>
          <a:p>
            <a:pPr marL="1742342" lvl="2" indent="-580781" algn="l">
              <a:lnSpc>
                <a:spcPts val="5649"/>
              </a:lnSpc>
              <a:buFont typeface="Arial"/>
              <a:buChar char="⚬"/>
            </a:pPr>
            <a:r>
              <a:rPr lang="en-US" sz="4035">
                <a:solidFill>
                  <a:srgbClr val="000000"/>
                </a:solidFill>
                <a:latin typeface="Chewy"/>
                <a:ea typeface="Chewy"/>
                <a:cs typeface="Chewy"/>
                <a:sym typeface="Chewy"/>
              </a:rPr>
              <a:t>What information did you learn from the source?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7854" y="-602482"/>
            <a:ext cx="19463708" cy="11491964"/>
            <a:chOff x="0" y="0"/>
            <a:chExt cx="1524313" cy="900000"/>
          </a:xfrm>
        </p:grpSpPr>
        <p:sp>
          <p:nvSpPr>
            <p:cNvPr id="3" name="Freeform 3"/>
            <p:cNvSpPr/>
            <p:nvPr/>
          </p:nvSpPr>
          <p:spPr>
            <a:xfrm>
              <a:off x="0" y="0"/>
              <a:ext cx="1524312" cy="900000"/>
            </a:xfrm>
            <a:custGeom>
              <a:avLst/>
              <a:gdLst/>
              <a:ahLst/>
              <a:cxnLst/>
              <a:rect l="l" t="t" r="r" b="b"/>
              <a:pathLst>
                <a:path w="1524312" h="900000">
                  <a:moveTo>
                    <a:pt x="508379" y="19070"/>
                  </a:moveTo>
                  <a:cubicBezTo>
                    <a:pt x="586274" y="7556"/>
                    <a:pt x="675370" y="0"/>
                    <a:pt x="762567" y="0"/>
                  </a:cubicBezTo>
                  <a:cubicBezTo>
                    <a:pt x="849766" y="0"/>
                    <a:pt x="933674" y="6476"/>
                    <a:pt x="1010997" y="17990"/>
                  </a:cubicBezTo>
                  <a:cubicBezTo>
                    <a:pt x="1012645" y="18350"/>
                    <a:pt x="1014289" y="18350"/>
                    <a:pt x="1015934" y="18710"/>
                  </a:cubicBezTo>
                  <a:cubicBezTo>
                    <a:pt x="1306318" y="64765"/>
                    <a:pt x="1520200" y="186379"/>
                    <a:pt x="1524312" y="330439"/>
                  </a:cubicBezTo>
                  <a:lnTo>
                    <a:pt x="1524312" y="900000"/>
                  </a:lnTo>
                  <a:lnTo>
                    <a:pt x="0" y="900000"/>
                  </a:lnTo>
                  <a:lnTo>
                    <a:pt x="0" y="330862"/>
                  </a:lnTo>
                  <a:cubicBezTo>
                    <a:pt x="4113" y="185660"/>
                    <a:pt x="214704" y="64045"/>
                    <a:pt x="508379" y="19070"/>
                  </a:cubicBezTo>
                  <a:close/>
                </a:path>
              </a:pathLst>
            </a:custGeom>
            <a:solidFill>
              <a:srgbClr val="F6DFDC"/>
            </a:solidFill>
          </p:spPr>
          <p:txBody>
            <a:bodyPr/>
            <a:lstStyle/>
            <a:p>
              <a:endParaRPr lang="en-US"/>
            </a:p>
          </p:txBody>
        </p:sp>
        <p:sp>
          <p:nvSpPr>
            <p:cNvPr id="4" name="TextBox 4"/>
            <p:cNvSpPr txBox="1"/>
            <p:nvPr/>
          </p:nvSpPr>
          <p:spPr>
            <a:xfrm>
              <a:off x="0" y="88900"/>
              <a:ext cx="1524313" cy="8111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38577" y="540613"/>
            <a:ext cx="2421909" cy="2347050"/>
          </a:xfrm>
          <a:custGeom>
            <a:avLst/>
            <a:gdLst/>
            <a:ahLst/>
            <a:cxnLst/>
            <a:rect l="l" t="t" r="r" b="b"/>
            <a:pathLst>
              <a:path w="2421909" h="2347050">
                <a:moveTo>
                  <a:pt x="0" y="0"/>
                </a:moveTo>
                <a:lnTo>
                  <a:pt x="2421910" y="0"/>
                </a:lnTo>
                <a:lnTo>
                  <a:pt x="2421910" y="2347050"/>
                </a:lnTo>
                <a:lnTo>
                  <a:pt x="0" y="23470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p:cNvGrpSpPr/>
          <p:nvPr/>
        </p:nvGrpSpPr>
        <p:grpSpPr>
          <a:xfrm>
            <a:off x="1028700" y="3786856"/>
            <a:ext cx="4160051" cy="416005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8A5E"/>
            </a:solidFill>
          </p:spPr>
          <p:txBody>
            <a:bodyPr/>
            <a:lstStyle/>
            <a:p>
              <a:endParaRPr lang="en-US"/>
            </a:p>
          </p:txBody>
        </p:sp>
        <p:sp>
          <p:nvSpPr>
            <p:cNvPr id="8" name="TextBox 8"/>
            <p:cNvSpPr txBox="1"/>
            <p:nvPr/>
          </p:nvSpPr>
          <p:spPr>
            <a:xfrm>
              <a:off x="76200" y="-9525"/>
              <a:ext cx="660400" cy="746125"/>
            </a:xfrm>
            <a:prstGeom prst="rect">
              <a:avLst/>
            </a:prstGeom>
          </p:spPr>
          <p:txBody>
            <a:bodyPr lIns="50800" tIns="50800" rIns="50800" bIns="50800" rtlCol="0" anchor="ctr"/>
            <a:lstStyle/>
            <a:p>
              <a:pPr algn="ctr">
                <a:lnSpc>
                  <a:spcPts val="5879"/>
                </a:lnSpc>
              </a:pPr>
              <a:r>
                <a:rPr lang="en-US" sz="4199" dirty="0">
                  <a:solidFill>
                    <a:srgbClr val="000000"/>
                  </a:solidFill>
                  <a:latin typeface="Chewy"/>
                  <a:ea typeface="Chewy"/>
                  <a:cs typeface="Chewy"/>
                  <a:sym typeface="Chewy"/>
                </a:rPr>
                <a:t>How do I find this information?</a:t>
              </a:r>
            </a:p>
          </p:txBody>
        </p:sp>
      </p:grpSp>
      <p:sp>
        <p:nvSpPr>
          <p:cNvPr id="9" name="Freeform 9"/>
          <p:cNvSpPr/>
          <p:nvPr/>
        </p:nvSpPr>
        <p:spPr>
          <a:xfrm>
            <a:off x="5620888" y="2991978"/>
            <a:ext cx="11638412" cy="6971498"/>
          </a:xfrm>
          <a:custGeom>
            <a:avLst/>
            <a:gdLst/>
            <a:ahLst/>
            <a:cxnLst/>
            <a:rect l="l" t="t" r="r" b="b"/>
            <a:pathLst>
              <a:path w="11638412" h="6971498">
                <a:moveTo>
                  <a:pt x="0" y="0"/>
                </a:moveTo>
                <a:lnTo>
                  <a:pt x="11638412" y="0"/>
                </a:lnTo>
                <a:lnTo>
                  <a:pt x="11638412" y="6971497"/>
                </a:lnTo>
                <a:lnTo>
                  <a:pt x="0" y="6971497"/>
                </a:lnTo>
                <a:lnTo>
                  <a:pt x="0" y="0"/>
                </a:lnTo>
                <a:close/>
              </a:path>
            </a:pathLst>
          </a:custGeom>
          <a:blipFill>
            <a:blip r:embed="rId5"/>
            <a:stretch>
              <a:fillRect t="-4339"/>
            </a:stretch>
          </a:blipFill>
        </p:spPr>
        <p:txBody>
          <a:bodyPr/>
          <a:lstStyle/>
          <a:p>
            <a:endParaRPr lang="en-US"/>
          </a:p>
        </p:txBody>
      </p:sp>
      <p:sp>
        <p:nvSpPr>
          <p:cNvPr id="10" name="TextBox 10"/>
          <p:cNvSpPr txBox="1"/>
          <p:nvPr/>
        </p:nvSpPr>
        <p:spPr>
          <a:xfrm>
            <a:off x="1157654" y="1433994"/>
            <a:ext cx="1353625" cy="1180131"/>
          </a:xfrm>
          <a:prstGeom prst="rect">
            <a:avLst/>
          </a:prstGeom>
        </p:spPr>
        <p:txBody>
          <a:bodyPr wrap="square" lIns="0" tIns="0" rIns="0" bIns="0" rtlCol="0" anchor="t">
            <a:spAutoFit/>
          </a:bodyPr>
          <a:lstStyle/>
          <a:p>
            <a:pPr algn="l">
              <a:lnSpc>
                <a:spcPts val="8993"/>
              </a:lnSpc>
              <a:spcBef>
                <a:spcPct val="0"/>
              </a:spcBef>
            </a:pPr>
            <a:r>
              <a:rPr lang="en-US" sz="8176" dirty="0">
                <a:solidFill>
                  <a:srgbClr val="000000"/>
                </a:solidFill>
                <a:latin typeface="League Spartan"/>
                <a:ea typeface="League Spartan"/>
                <a:cs typeface="League Spartan"/>
                <a:sym typeface="League Spartan"/>
              </a:rPr>
              <a:t>10</a:t>
            </a:r>
          </a:p>
        </p:txBody>
      </p:sp>
      <p:sp>
        <p:nvSpPr>
          <p:cNvPr id="11" name="TextBox 11"/>
          <p:cNvSpPr txBox="1"/>
          <p:nvPr/>
        </p:nvSpPr>
        <p:spPr>
          <a:xfrm>
            <a:off x="3108726" y="1048132"/>
            <a:ext cx="12667994" cy="1046302"/>
          </a:xfrm>
          <a:prstGeom prst="rect">
            <a:avLst/>
          </a:prstGeom>
        </p:spPr>
        <p:txBody>
          <a:bodyPr lIns="0" tIns="0" rIns="0" bIns="0" rtlCol="0" anchor="t">
            <a:spAutoFit/>
          </a:bodyPr>
          <a:lstStyle/>
          <a:p>
            <a:pPr algn="ctr">
              <a:lnSpc>
                <a:spcPts val="8479"/>
              </a:lnSpc>
            </a:pPr>
            <a:r>
              <a:rPr lang="en-US" sz="6056">
                <a:solidFill>
                  <a:srgbClr val="000000"/>
                </a:solidFill>
                <a:latin typeface="Chewy"/>
                <a:ea typeface="Chewy"/>
                <a:cs typeface="Chewy"/>
                <a:sym typeface="Chewy"/>
              </a:rPr>
              <a:t>Now you’re ready to do some research!</a:t>
            </a:r>
          </a:p>
        </p:txBody>
      </p:sp>
      <p:sp>
        <p:nvSpPr>
          <p:cNvPr id="12" name="AutoShape 12"/>
          <p:cNvSpPr/>
          <p:nvPr/>
        </p:nvSpPr>
        <p:spPr>
          <a:xfrm flipH="1" flipV="1">
            <a:off x="12387399" y="7047249"/>
            <a:ext cx="423894" cy="0"/>
          </a:xfrm>
          <a:prstGeom prst="line">
            <a:avLst/>
          </a:prstGeom>
          <a:ln w="38100" cap="flat">
            <a:solidFill>
              <a:srgbClr val="FF3131"/>
            </a:solidFill>
            <a:prstDash val="solid"/>
            <a:headEnd type="none" w="sm" len="sm"/>
            <a:tailEnd type="arrow" w="med" len="sm"/>
          </a:ln>
        </p:spPr>
        <p:txBody>
          <a:bodyPr/>
          <a:lstStyle/>
          <a:p>
            <a:endParaRPr lang="en-US"/>
          </a:p>
        </p:txBody>
      </p:sp>
      <p:sp>
        <p:nvSpPr>
          <p:cNvPr id="13" name="TextBox 13"/>
          <p:cNvSpPr txBox="1"/>
          <p:nvPr/>
        </p:nvSpPr>
        <p:spPr>
          <a:xfrm>
            <a:off x="12953898" y="6794854"/>
            <a:ext cx="1550308" cy="457165"/>
          </a:xfrm>
          <a:prstGeom prst="rect">
            <a:avLst/>
          </a:prstGeom>
        </p:spPr>
        <p:txBody>
          <a:bodyPr lIns="0" tIns="0" rIns="0" bIns="0" rtlCol="0" anchor="t">
            <a:spAutoFit/>
          </a:bodyPr>
          <a:lstStyle/>
          <a:p>
            <a:pPr algn="ctr">
              <a:lnSpc>
                <a:spcPts val="3794"/>
              </a:lnSpc>
            </a:pPr>
            <a:r>
              <a:rPr lang="en-US" sz="2710">
                <a:solidFill>
                  <a:srgbClr val="000000"/>
                </a:solidFill>
                <a:latin typeface="Chewy"/>
                <a:ea typeface="Chewy"/>
                <a:cs typeface="Chewy"/>
                <a:sym typeface="Chewy"/>
              </a:rPr>
              <a:t>Source title</a:t>
            </a:r>
          </a:p>
        </p:txBody>
      </p:sp>
      <p:sp>
        <p:nvSpPr>
          <p:cNvPr id="14" name="AutoShape 14"/>
          <p:cNvSpPr/>
          <p:nvPr/>
        </p:nvSpPr>
        <p:spPr>
          <a:xfrm flipH="1" flipV="1">
            <a:off x="9442723" y="3594801"/>
            <a:ext cx="423894" cy="0"/>
          </a:xfrm>
          <a:prstGeom prst="line">
            <a:avLst/>
          </a:prstGeom>
          <a:ln w="38100" cap="flat">
            <a:solidFill>
              <a:srgbClr val="FF3131"/>
            </a:solidFill>
            <a:prstDash val="solid"/>
            <a:headEnd type="none" w="sm" len="sm"/>
            <a:tailEnd type="arrow" w="med" len="sm"/>
          </a:ln>
        </p:spPr>
        <p:txBody>
          <a:bodyPr/>
          <a:lstStyle/>
          <a:p>
            <a:endParaRPr lang="en-US"/>
          </a:p>
        </p:txBody>
      </p:sp>
      <p:sp>
        <p:nvSpPr>
          <p:cNvPr id="15" name="TextBox 15"/>
          <p:cNvSpPr txBox="1"/>
          <p:nvPr/>
        </p:nvSpPr>
        <p:spPr>
          <a:xfrm>
            <a:off x="10024223" y="3329692"/>
            <a:ext cx="964071" cy="457165"/>
          </a:xfrm>
          <a:prstGeom prst="rect">
            <a:avLst/>
          </a:prstGeom>
        </p:spPr>
        <p:txBody>
          <a:bodyPr lIns="0" tIns="0" rIns="0" bIns="0" rtlCol="0" anchor="t">
            <a:spAutoFit/>
          </a:bodyPr>
          <a:lstStyle/>
          <a:p>
            <a:pPr algn="ctr">
              <a:lnSpc>
                <a:spcPts val="3794"/>
              </a:lnSpc>
            </a:pPr>
            <a:r>
              <a:rPr lang="en-US" sz="2710">
                <a:solidFill>
                  <a:srgbClr val="000000"/>
                </a:solidFill>
                <a:latin typeface="Chewy"/>
                <a:ea typeface="Chewy"/>
                <a:cs typeface="Chewy"/>
                <a:sym typeface="Chewy"/>
              </a:rPr>
              <a:t>Author</a:t>
            </a:r>
          </a:p>
        </p:txBody>
      </p:sp>
      <p:sp>
        <p:nvSpPr>
          <p:cNvPr id="16" name="TextBox 16"/>
          <p:cNvSpPr txBox="1"/>
          <p:nvPr/>
        </p:nvSpPr>
        <p:spPr>
          <a:xfrm>
            <a:off x="13500273" y="4431832"/>
            <a:ext cx="2671705" cy="457165"/>
          </a:xfrm>
          <a:prstGeom prst="rect">
            <a:avLst/>
          </a:prstGeom>
        </p:spPr>
        <p:txBody>
          <a:bodyPr lIns="0" tIns="0" rIns="0" bIns="0" rtlCol="0" anchor="t">
            <a:spAutoFit/>
          </a:bodyPr>
          <a:lstStyle/>
          <a:p>
            <a:pPr algn="ctr">
              <a:lnSpc>
                <a:spcPts val="3794"/>
              </a:lnSpc>
            </a:pPr>
            <a:r>
              <a:rPr lang="en-US" sz="2710">
                <a:solidFill>
                  <a:srgbClr val="000000"/>
                </a:solidFill>
                <a:latin typeface="Chewy"/>
                <a:ea typeface="Chewy"/>
                <a:cs typeface="Chewy"/>
                <a:sym typeface="Chewy"/>
              </a:rPr>
              <a:t>No publication date</a:t>
            </a:r>
          </a:p>
        </p:txBody>
      </p:sp>
      <p:sp>
        <p:nvSpPr>
          <p:cNvPr id="17" name="AutoShape 17"/>
          <p:cNvSpPr/>
          <p:nvPr/>
        </p:nvSpPr>
        <p:spPr>
          <a:xfrm flipH="1" flipV="1">
            <a:off x="8403947" y="3126209"/>
            <a:ext cx="423894" cy="0"/>
          </a:xfrm>
          <a:prstGeom prst="line">
            <a:avLst/>
          </a:prstGeom>
          <a:ln w="38100" cap="flat">
            <a:solidFill>
              <a:srgbClr val="FF3131"/>
            </a:solidFill>
            <a:prstDash val="solid"/>
            <a:headEnd type="none" w="sm" len="sm"/>
            <a:tailEnd type="arrow" w="med" len="sm"/>
          </a:ln>
        </p:spPr>
        <p:txBody>
          <a:bodyPr/>
          <a:lstStyle/>
          <a:p>
            <a:endParaRPr lang="en-US"/>
          </a:p>
        </p:txBody>
      </p:sp>
      <p:sp>
        <p:nvSpPr>
          <p:cNvPr id="18" name="TextBox 18"/>
          <p:cNvSpPr txBox="1"/>
          <p:nvPr/>
        </p:nvSpPr>
        <p:spPr>
          <a:xfrm>
            <a:off x="9131362" y="2873814"/>
            <a:ext cx="4967891" cy="457165"/>
          </a:xfrm>
          <a:prstGeom prst="rect">
            <a:avLst/>
          </a:prstGeom>
        </p:spPr>
        <p:txBody>
          <a:bodyPr lIns="0" tIns="0" rIns="0" bIns="0" rtlCol="0" anchor="t">
            <a:spAutoFit/>
          </a:bodyPr>
          <a:lstStyle/>
          <a:p>
            <a:pPr algn="ctr">
              <a:lnSpc>
                <a:spcPts val="3794"/>
              </a:lnSpc>
            </a:pPr>
            <a:r>
              <a:rPr lang="en-US" sz="2710">
                <a:solidFill>
                  <a:srgbClr val="000000"/>
                </a:solidFill>
                <a:latin typeface="Chewy"/>
                <a:ea typeface="Chewy"/>
                <a:cs typeface="Chewy"/>
                <a:sym typeface="Chewy"/>
              </a:rPr>
              <a:t>Location of the source (website URL)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7854" y="-602482"/>
            <a:ext cx="19463708" cy="11491964"/>
            <a:chOff x="0" y="0"/>
            <a:chExt cx="1524313" cy="900000"/>
          </a:xfrm>
        </p:grpSpPr>
        <p:sp>
          <p:nvSpPr>
            <p:cNvPr id="3" name="Freeform 3"/>
            <p:cNvSpPr/>
            <p:nvPr/>
          </p:nvSpPr>
          <p:spPr>
            <a:xfrm>
              <a:off x="0" y="0"/>
              <a:ext cx="1524312" cy="900000"/>
            </a:xfrm>
            <a:custGeom>
              <a:avLst/>
              <a:gdLst/>
              <a:ahLst/>
              <a:cxnLst/>
              <a:rect l="l" t="t" r="r" b="b"/>
              <a:pathLst>
                <a:path w="1524312" h="900000">
                  <a:moveTo>
                    <a:pt x="508379" y="19070"/>
                  </a:moveTo>
                  <a:cubicBezTo>
                    <a:pt x="586274" y="7556"/>
                    <a:pt x="675370" y="0"/>
                    <a:pt x="762567" y="0"/>
                  </a:cubicBezTo>
                  <a:cubicBezTo>
                    <a:pt x="849766" y="0"/>
                    <a:pt x="933674" y="6476"/>
                    <a:pt x="1010997" y="17990"/>
                  </a:cubicBezTo>
                  <a:cubicBezTo>
                    <a:pt x="1012645" y="18350"/>
                    <a:pt x="1014289" y="18350"/>
                    <a:pt x="1015934" y="18710"/>
                  </a:cubicBezTo>
                  <a:cubicBezTo>
                    <a:pt x="1306318" y="64765"/>
                    <a:pt x="1520200" y="186379"/>
                    <a:pt x="1524312" y="330439"/>
                  </a:cubicBezTo>
                  <a:lnTo>
                    <a:pt x="1524312" y="900000"/>
                  </a:lnTo>
                  <a:lnTo>
                    <a:pt x="0" y="900000"/>
                  </a:lnTo>
                  <a:lnTo>
                    <a:pt x="0" y="330862"/>
                  </a:lnTo>
                  <a:cubicBezTo>
                    <a:pt x="4113" y="185660"/>
                    <a:pt x="214704" y="64045"/>
                    <a:pt x="508379" y="19070"/>
                  </a:cubicBezTo>
                  <a:close/>
                </a:path>
              </a:pathLst>
            </a:custGeom>
            <a:solidFill>
              <a:srgbClr val="F6DFDC"/>
            </a:solidFill>
          </p:spPr>
          <p:txBody>
            <a:bodyPr/>
            <a:lstStyle/>
            <a:p>
              <a:endParaRPr lang="en-US"/>
            </a:p>
          </p:txBody>
        </p:sp>
        <p:sp>
          <p:nvSpPr>
            <p:cNvPr id="4" name="TextBox 4"/>
            <p:cNvSpPr txBox="1"/>
            <p:nvPr/>
          </p:nvSpPr>
          <p:spPr>
            <a:xfrm>
              <a:off x="0" y="88900"/>
              <a:ext cx="1524313" cy="8111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38577" y="540613"/>
            <a:ext cx="2421909" cy="2347050"/>
          </a:xfrm>
          <a:custGeom>
            <a:avLst/>
            <a:gdLst/>
            <a:ahLst/>
            <a:cxnLst/>
            <a:rect l="l" t="t" r="r" b="b"/>
            <a:pathLst>
              <a:path w="2421909" h="2347050">
                <a:moveTo>
                  <a:pt x="0" y="0"/>
                </a:moveTo>
                <a:lnTo>
                  <a:pt x="2421910" y="0"/>
                </a:lnTo>
                <a:lnTo>
                  <a:pt x="2421910" y="2347050"/>
                </a:lnTo>
                <a:lnTo>
                  <a:pt x="0" y="23470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p:cNvGrpSpPr/>
          <p:nvPr/>
        </p:nvGrpSpPr>
        <p:grpSpPr>
          <a:xfrm>
            <a:off x="1028700" y="3786856"/>
            <a:ext cx="4160051" cy="416005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8A5E"/>
            </a:solidFill>
          </p:spPr>
          <p:txBody>
            <a:bodyPr/>
            <a:lstStyle/>
            <a:p>
              <a:endParaRPr lang="en-US"/>
            </a:p>
          </p:txBody>
        </p:sp>
        <p:sp>
          <p:nvSpPr>
            <p:cNvPr id="8" name="TextBox 8"/>
            <p:cNvSpPr txBox="1"/>
            <p:nvPr/>
          </p:nvSpPr>
          <p:spPr>
            <a:xfrm>
              <a:off x="76200" y="-9525"/>
              <a:ext cx="660400" cy="746125"/>
            </a:xfrm>
            <a:prstGeom prst="rect">
              <a:avLst/>
            </a:prstGeom>
          </p:spPr>
          <p:txBody>
            <a:bodyPr lIns="50800" tIns="50800" rIns="50800" bIns="50800" rtlCol="0" anchor="ctr"/>
            <a:lstStyle/>
            <a:p>
              <a:pPr algn="ctr">
                <a:lnSpc>
                  <a:spcPts val="5879"/>
                </a:lnSpc>
              </a:pPr>
              <a:r>
                <a:rPr lang="en-US" sz="4199" dirty="0">
                  <a:solidFill>
                    <a:srgbClr val="000000"/>
                  </a:solidFill>
                  <a:latin typeface="Chewy"/>
                  <a:ea typeface="Chewy"/>
                  <a:cs typeface="Chewy"/>
                  <a:sym typeface="Chewy"/>
                </a:rPr>
                <a:t>Record all important information on the source</a:t>
              </a:r>
            </a:p>
          </p:txBody>
        </p:sp>
      </p:grpSp>
      <p:sp>
        <p:nvSpPr>
          <p:cNvPr id="9" name="Freeform 9"/>
          <p:cNvSpPr/>
          <p:nvPr/>
        </p:nvSpPr>
        <p:spPr>
          <a:xfrm>
            <a:off x="7340981" y="1565307"/>
            <a:ext cx="7030536" cy="8529289"/>
          </a:xfrm>
          <a:custGeom>
            <a:avLst/>
            <a:gdLst/>
            <a:ahLst/>
            <a:cxnLst/>
            <a:rect l="l" t="t" r="r" b="b"/>
            <a:pathLst>
              <a:path w="7030536" h="8529289">
                <a:moveTo>
                  <a:pt x="0" y="0"/>
                </a:moveTo>
                <a:lnTo>
                  <a:pt x="7030536" y="0"/>
                </a:lnTo>
                <a:lnTo>
                  <a:pt x="7030536" y="8529289"/>
                </a:lnTo>
                <a:lnTo>
                  <a:pt x="0" y="8529289"/>
                </a:lnTo>
                <a:lnTo>
                  <a:pt x="0" y="0"/>
                </a:lnTo>
                <a:close/>
              </a:path>
            </a:pathLst>
          </a:custGeom>
          <a:blipFill>
            <a:blip r:embed="rId5"/>
            <a:stretch>
              <a:fillRect t="-2185" b="-4441"/>
            </a:stretch>
          </a:blipFill>
        </p:spPr>
        <p:txBody>
          <a:bodyPr/>
          <a:lstStyle/>
          <a:p>
            <a:endParaRPr lang="en-US"/>
          </a:p>
        </p:txBody>
      </p:sp>
      <p:sp>
        <p:nvSpPr>
          <p:cNvPr id="10" name="TextBox 10"/>
          <p:cNvSpPr txBox="1"/>
          <p:nvPr/>
        </p:nvSpPr>
        <p:spPr>
          <a:xfrm>
            <a:off x="1292902" y="1357827"/>
            <a:ext cx="1218377" cy="1258230"/>
          </a:xfrm>
          <a:prstGeom prst="rect">
            <a:avLst/>
          </a:prstGeom>
        </p:spPr>
        <p:txBody>
          <a:bodyPr wrap="square" lIns="0" tIns="0" rIns="0" bIns="0" rtlCol="0" anchor="t">
            <a:spAutoFit/>
          </a:bodyPr>
          <a:lstStyle/>
          <a:p>
            <a:pPr algn="l">
              <a:lnSpc>
                <a:spcPts val="9576"/>
              </a:lnSpc>
              <a:spcBef>
                <a:spcPct val="0"/>
              </a:spcBef>
            </a:pPr>
            <a:r>
              <a:rPr lang="en-US" sz="8705" dirty="0">
                <a:solidFill>
                  <a:srgbClr val="000000"/>
                </a:solidFill>
                <a:latin typeface="League Spartan"/>
                <a:ea typeface="League Spartan"/>
                <a:cs typeface="League Spartan"/>
                <a:sym typeface="League Spartan"/>
              </a:rPr>
              <a:t>11</a:t>
            </a:r>
          </a:p>
        </p:txBody>
      </p:sp>
      <p:sp>
        <p:nvSpPr>
          <p:cNvPr id="11" name="TextBox 11"/>
          <p:cNvSpPr txBox="1"/>
          <p:nvPr/>
        </p:nvSpPr>
        <p:spPr>
          <a:xfrm>
            <a:off x="3108726" y="443636"/>
            <a:ext cx="12667994" cy="1046302"/>
          </a:xfrm>
          <a:prstGeom prst="rect">
            <a:avLst/>
          </a:prstGeom>
        </p:spPr>
        <p:txBody>
          <a:bodyPr lIns="0" tIns="0" rIns="0" bIns="0" rtlCol="0" anchor="t">
            <a:spAutoFit/>
          </a:bodyPr>
          <a:lstStyle/>
          <a:p>
            <a:pPr algn="ctr">
              <a:lnSpc>
                <a:spcPts val="8479"/>
              </a:lnSpc>
            </a:pPr>
            <a:r>
              <a:rPr lang="en-US" sz="6056">
                <a:solidFill>
                  <a:srgbClr val="000000"/>
                </a:solidFill>
                <a:latin typeface="Chewy"/>
                <a:ea typeface="Chewy"/>
                <a:cs typeface="Chewy"/>
                <a:sym typeface="Chewy"/>
              </a:rPr>
              <a:t>How to fill out the Research Worksheet</a:t>
            </a:r>
          </a:p>
        </p:txBody>
      </p:sp>
      <p:sp>
        <p:nvSpPr>
          <p:cNvPr id="12" name="TextBox 12"/>
          <p:cNvSpPr txBox="1"/>
          <p:nvPr/>
        </p:nvSpPr>
        <p:spPr>
          <a:xfrm>
            <a:off x="10253495" y="2432703"/>
            <a:ext cx="1205508" cy="455398"/>
          </a:xfrm>
          <a:prstGeom prst="rect">
            <a:avLst/>
          </a:prstGeom>
        </p:spPr>
        <p:txBody>
          <a:bodyPr lIns="0" tIns="0" rIns="0" bIns="0" rtlCol="0" anchor="t">
            <a:spAutoFit/>
          </a:bodyPr>
          <a:lstStyle/>
          <a:p>
            <a:pPr algn="ctr">
              <a:lnSpc>
                <a:spcPts val="3774"/>
              </a:lnSpc>
            </a:pPr>
            <a:r>
              <a:rPr lang="en-US" sz="2695">
                <a:solidFill>
                  <a:srgbClr val="0A3DD6"/>
                </a:solidFill>
                <a:latin typeface="Hangyaboly"/>
                <a:ea typeface="Hangyaboly"/>
                <a:cs typeface="Hangyaboly"/>
                <a:sym typeface="Hangyaboly"/>
              </a:rPr>
              <a:t>Louis Riel</a:t>
            </a:r>
          </a:p>
        </p:txBody>
      </p:sp>
      <p:sp>
        <p:nvSpPr>
          <p:cNvPr id="13" name="TextBox 13"/>
          <p:cNvSpPr txBox="1"/>
          <p:nvPr/>
        </p:nvSpPr>
        <p:spPr>
          <a:xfrm>
            <a:off x="10412467" y="3014076"/>
            <a:ext cx="3253635" cy="323555"/>
          </a:xfrm>
          <a:prstGeom prst="rect">
            <a:avLst/>
          </a:prstGeom>
        </p:spPr>
        <p:txBody>
          <a:bodyPr lIns="0" tIns="0" rIns="0" bIns="0" rtlCol="0" anchor="t">
            <a:spAutoFit/>
          </a:bodyPr>
          <a:lstStyle/>
          <a:p>
            <a:pPr algn="ctr">
              <a:lnSpc>
                <a:spcPts val="2642"/>
              </a:lnSpc>
            </a:pPr>
            <a:r>
              <a:rPr lang="en-US" sz="1887">
                <a:solidFill>
                  <a:srgbClr val="0A3DD6"/>
                </a:solidFill>
                <a:latin typeface="Hangyaboly"/>
                <a:ea typeface="Hangyaboly"/>
                <a:cs typeface="Hangyaboly"/>
                <a:sym typeface="Hangyaboly"/>
              </a:rPr>
              <a:t>Biography of Louis Riel, 1844-1885</a:t>
            </a:r>
          </a:p>
        </p:txBody>
      </p:sp>
      <p:sp>
        <p:nvSpPr>
          <p:cNvPr id="14" name="TextBox 14"/>
          <p:cNvSpPr txBox="1"/>
          <p:nvPr/>
        </p:nvSpPr>
        <p:spPr>
          <a:xfrm>
            <a:off x="10092004" y="3688423"/>
            <a:ext cx="2097654" cy="323555"/>
          </a:xfrm>
          <a:prstGeom prst="rect">
            <a:avLst/>
          </a:prstGeom>
        </p:spPr>
        <p:txBody>
          <a:bodyPr lIns="0" tIns="0" rIns="0" bIns="0" rtlCol="0" anchor="t">
            <a:spAutoFit/>
          </a:bodyPr>
          <a:lstStyle/>
          <a:p>
            <a:pPr algn="ctr">
              <a:lnSpc>
                <a:spcPts val="2642"/>
              </a:lnSpc>
            </a:pPr>
            <a:r>
              <a:rPr lang="en-US" sz="1887">
                <a:solidFill>
                  <a:srgbClr val="0A3DD6"/>
                </a:solidFill>
                <a:latin typeface="Hangyaboly"/>
                <a:ea typeface="Hangyaboly"/>
                <a:cs typeface="Hangyaboly"/>
                <a:sym typeface="Hangyaboly"/>
              </a:rPr>
              <a:t>Government of Manitoba</a:t>
            </a:r>
          </a:p>
        </p:txBody>
      </p:sp>
      <p:sp>
        <p:nvSpPr>
          <p:cNvPr id="15" name="TextBox 15"/>
          <p:cNvSpPr txBox="1"/>
          <p:nvPr/>
        </p:nvSpPr>
        <p:spPr>
          <a:xfrm>
            <a:off x="11459003" y="4156681"/>
            <a:ext cx="695537" cy="323555"/>
          </a:xfrm>
          <a:prstGeom prst="rect">
            <a:avLst/>
          </a:prstGeom>
        </p:spPr>
        <p:txBody>
          <a:bodyPr lIns="0" tIns="0" rIns="0" bIns="0" rtlCol="0" anchor="t">
            <a:spAutoFit/>
          </a:bodyPr>
          <a:lstStyle/>
          <a:p>
            <a:pPr algn="ctr">
              <a:lnSpc>
                <a:spcPts val="2642"/>
              </a:lnSpc>
            </a:pPr>
            <a:r>
              <a:rPr lang="en-US" sz="1887">
                <a:solidFill>
                  <a:srgbClr val="0A3DD6"/>
                </a:solidFill>
                <a:latin typeface="Hangyaboly"/>
                <a:ea typeface="Hangyaboly"/>
                <a:cs typeface="Hangyaboly"/>
                <a:sym typeface="Hangyaboly"/>
              </a:rPr>
              <a:t>No date</a:t>
            </a:r>
          </a:p>
        </p:txBody>
      </p:sp>
      <p:sp>
        <p:nvSpPr>
          <p:cNvPr id="16" name="TextBox 16"/>
          <p:cNvSpPr txBox="1"/>
          <p:nvPr/>
        </p:nvSpPr>
        <p:spPr>
          <a:xfrm>
            <a:off x="8046503" y="4962672"/>
            <a:ext cx="4731929" cy="323555"/>
          </a:xfrm>
          <a:prstGeom prst="rect">
            <a:avLst/>
          </a:prstGeom>
        </p:spPr>
        <p:txBody>
          <a:bodyPr lIns="0" tIns="0" rIns="0" bIns="0" rtlCol="0" anchor="t">
            <a:spAutoFit/>
          </a:bodyPr>
          <a:lstStyle/>
          <a:p>
            <a:pPr algn="ctr">
              <a:lnSpc>
                <a:spcPts val="2642"/>
              </a:lnSpc>
            </a:pPr>
            <a:r>
              <a:rPr lang="en-US" sz="1887">
                <a:solidFill>
                  <a:srgbClr val="0A3DD6"/>
                </a:solidFill>
                <a:latin typeface="Hangyaboly"/>
                <a:ea typeface="Hangyaboly"/>
                <a:cs typeface="Hangyaboly"/>
                <a:sym typeface="Hangyaboly"/>
              </a:rPr>
              <a:t>www.gov.mb.ca/chc/louis_riel/bio.html</a:t>
            </a:r>
          </a:p>
        </p:txBody>
      </p:sp>
      <p:sp>
        <p:nvSpPr>
          <p:cNvPr id="17" name="TextBox 17"/>
          <p:cNvSpPr txBox="1"/>
          <p:nvPr/>
        </p:nvSpPr>
        <p:spPr>
          <a:xfrm>
            <a:off x="8226740" y="5828782"/>
            <a:ext cx="4731929" cy="323539"/>
          </a:xfrm>
          <a:prstGeom prst="rect">
            <a:avLst/>
          </a:prstGeom>
        </p:spPr>
        <p:txBody>
          <a:bodyPr lIns="0" tIns="0" rIns="0" bIns="0" rtlCol="0" anchor="t">
            <a:spAutoFit/>
          </a:bodyPr>
          <a:lstStyle/>
          <a:p>
            <a:pPr algn="l">
              <a:lnSpc>
                <a:spcPts val="2642"/>
              </a:lnSpc>
            </a:pPr>
            <a:r>
              <a:rPr lang="en-US" sz="1887">
                <a:solidFill>
                  <a:srgbClr val="0A3DD6"/>
                </a:solidFill>
                <a:latin typeface="Hangyaboly"/>
                <a:ea typeface="Hangyaboly"/>
                <a:cs typeface="Hangyaboly"/>
                <a:sym typeface="Hangyaboly"/>
              </a:rPr>
              <a:t>July 15, 2025</a:t>
            </a:r>
          </a:p>
        </p:txBody>
      </p:sp>
      <p:sp>
        <p:nvSpPr>
          <p:cNvPr id="18" name="TextBox 18"/>
          <p:cNvSpPr txBox="1"/>
          <p:nvPr/>
        </p:nvSpPr>
        <p:spPr>
          <a:xfrm>
            <a:off x="8046503" y="6551845"/>
            <a:ext cx="5239958" cy="323539"/>
          </a:xfrm>
          <a:prstGeom prst="rect">
            <a:avLst/>
          </a:prstGeom>
        </p:spPr>
        <p:txBody>
          <a:bodyPr lIns="0" tIns="0" rIns="0" bIns="0" rtlCol="0" anchor="t">
            <a:spAutoFit/>
          </a:bodyPr>
          <a:lstStyle/>
          <a:p>
            <a:pPr algn="l">
              <a:lnSpc>
                <a:spcPts val="2642"/>
              </a:lnSpc>
            </a:pPr>
            <a:r>
              <a:rPr lang="en-US" sz="1887">
                <a:solidFill>
                  <a:srgbClr val="0A3DD6"/>
                </a:solidFill>
                <a:latin typeface="Hangyaboly"/>
                <a:ea typeface="Hangyaboly"/>
                <a:cs typeface="Hangyaboly"/>
                <a:sym typeface="Hangyaboly"/>
              </a:rPr>
              <a:t>Louis Riel was born in St. Boniface, Manitoba, in 1844. </a:t>
            </a:r>
          </a:p>
        </p:txBody>
      </p:sp>
      <p:sp>
        <p:nvSpPr>
          <p:cNvPr id="19" name="TextBox 19"/>
          <p:cNvSpPr txBox="1"/>
          <p:nvPr/>
        </p:nvSpPr>
        <p:spPr>
          <a:xfrm>
            <a:off x="8046503" y="6910844"/>
            <a:ext cx="5812435" cy="1412029"/>
          </a:xfrm>
          <a:prstGeom prst="rect">
            <a:avLst/>
          </a:prstGeom>
        </p:spPr>
        <p:txBody>
          <a:bodyPr lIns="0" tIns="0" rIns="0" bIns="0" rtlCol="0" anchor="t">
            <a:spAutoFit/>
          </a:bodyPr>
          <a:lstStyle/>
          <a:p>
            <a:pPr algn="l">
              <a:lnSpc>
                <a:spcPts val="2804"/>
              </a:lnSpc>
            </a:pPr>
            <a:r>
              <a:rPr lang="en-US" sz="2002">
                <a:solidFill>
                  <a:srgbClr val="0A3DD6"/>
                </a:solidFill>
                <a:latin typeface="Hangyaboly"/>
                <a:ea typeface="Hangyaboly"/>
                <a:cs typeface="Hangyaboly"/>
                <a:sym typeface="Hangyaboly"/>
              </a:rPr>
              <a:t>He was worried about losing his traditional Métis homeland to the Canadian government, so he started a militia and formed the Red River Resistance. Louis Riel’s provisional government created the Manitoba Act of 1870.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7854" y="-602482"/>
            <a:ext cx="19463708" cy="11491964"/>
            <a:chOff x="0" y="0"/>
            <a:chExt cx="1524313" cy="900000"/>
          </a:xfrm>
        </p:grpSpPr>
        <p:sp>
          <p:nvSpPr>
            <p:cNvPr id="3" name="Freeform 3"/>
            <p:cNvSpPr/>
            <p:nvPr/>
          </p:nvSpPr>
          <p:spPr>
            <a:xfrm>
              <a:off x="0" y="0"/>
              <a:ext cx="1524312" cy="900000"/>
            </a:xfrm>
            <a:custGeom>
              <a:avLst/>
              <a:gdLst/>
              <a:ahLst/>
              <a:cxnLst/>
              <a:rect l="l" t="t" r="r" b="b"/>
              <a:pathLst>
                <a:path w="1524312" h="900000">
                  <a:moveTo>
                    <a:pt x="508379" y="19070"/>
                  </a:moveTo>
                  <a:cubicBezTo>
                    <a:pt x="586274" y="7556"/>
                    <a:pt x="675370" y="0"/>
                    <a:pt x="762567" y="0"/>
                  </a:cubicBezTo>
                  <a:cubicBezTo>
                    <a:pt x="849766" y="0"/>
                    <a:pt x="933674" y="6476"/>
                    <a:pt x="1010997" y="17990"/>
                  </a:cubicBezTo>
                  <a:cubicBezTo>
                    <a:pt x="1012645" y="18350"/>
                    <a:pt x="1014289" y="18350"/>
                    <a:pt x="1015934" y="18710"/>
                  </a:cubicBezTo>
                  <a:cubicBezTo>
                    <a:pt x="1306318" y="64765"/>
                    <a:pt x="1520200" y="186379"/>
                    <a:pt x="1524312" y="330439"/>
                  </a:cubicBezTo>
                  <a:lnTo>
                    <a:pt x="1524312" y="900000"/>
                  </a:lnTo>
                  <a:lnTo>
                    <a:pt x="0" y="900000"/>
                  </a:lnTo>
                  <a:lnTo>
                    <a:pt x="0" y="330862"/>
                  </a:lnTo>
                  <a:cubicBezTo>
                    <a:pt x="4113" y="185660"/>
                    <a:pt x="214704" y="64045"/>
                    <a:pt x="508379" y="19070"/>
                  </a:cubicBezTo>
                  <a:close/>
                </a:path>
              </a:pathLst>
            </a:custGeom>
            <a:solidFill>
              <a:srgbClr val="F6DFDC"/>
            </a:solidFill>
          </p:spPr>
          <p:txBody>
            <a:bodyPr/>
            <a:lstStyle/>
            <a:p>
              <a:endParaRPr lang="en-US"/>
            </a:p>
          </p:txBody>
        </p:sp>
        <p:sp>
          <p:nvSpPr>
            <p:cNvPr id="4" name="TextBox 4"/>
            <p:cNvSpPr txBox="1"/>
            <p:nvPr/>
          </p:nvSpPr>
          <p:spPr>
            <a:xfrm>
              <a:off x="0" y="88900"/>
              <a:ext cx="1524313" cy="8111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38577" y="540613"/>
            <a:ext cx="2421909" cy="2347050"/>
          </a:xfrm>
          <a:custGeom>
            <a:avLst/>
            <a:gdLst/>
            <a:ahLst/>
            <a:cxnLst/>
            <a:rect l="l" t="t" r="r" b="b"/>
            <a:pathLst>
              <a:path w="2421909" h="2347050">
                <a:moveTo>
                  <a:pt x="0" y="0"/>
                </a:moveTo>
                <a:lnTo>
                  <a:pt x="2421910" y="0"/>
                </a:lnTo>
                <a:lnTo>
                  <a:pt x="2421910" y="2347050"/>
                </a:lnTo>
                <a:lnTo>
                  <a:pt x="0" y="23470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p:cNvGrpSpPr/>
          <p:nvPr/>
        </p:nvGrpSpPr>
        <p:grpSpPr>
          <a:xfrm>
            <a:off x="1028700" y="4017962"/>
            <a:ext cx="4400556" cy="4208802"/>
            <a:chOff x="0" y="-9525"/>
            <a:chExt cx="859790" cy="822325"/>
          </a:xfrm>
        </p:grpSpPr>
        <p:sp>
          <p:nvSpPr>
            <p:cNvPr id="7" name="Freeform 7"/>
            <p:cNvSpPr/>
            <p:nvPr/>
          </p:nvSpPr>
          <p:spPr>
            <a:xfrm>
              <a:off x="0" y="0"/>
              <a:ext cx="859790" cy="812800"/>
            </a:xfrm>
            <a:custGeom>
              <a:avLst/>
              <a:gdLst/>
              <a:ahLst/>
              <a:cxnLst/>
              <a:rect l="l" t="t" r="r" b="b"/>
              <a:pathLst>
                <a:path w="859790" h="812800">
                  <a:moveTo>
                    <a:pt x="429895" y="0"/>
                  </a:moveTo>
                  <a:cubicBezTo>
                    <a:pt x="192471" y="0"/>
                    <a:pt x="0" y="181951"/>
                    <a:pt x="0" y="406400"/>
                  </a:cubicBezTo>
                  <a:cubicBezTo>
                    <a:pt x="0" y="630849"/>
                    <a:pt x="192471" y="812800"/>
                    <a:pt x="429895" y="812800"/>
                  </a:cubicBezTo>
                  <a:cubicBezTo>
                    <a:pt x="667320" y="812800"/>
                    <a:pt x="859790" y="630849"/>
                    <a:pt x="859790" y="406400"/>
                  </a:cubicBezTo>
                  <a:cubicBezTo>
                    <a:pt x="859790" y="181951"/>
                    <a:pt x="667320" y="0"/>
                    <a:pt x="429895" y="0"/>
                  </a:cubicBezTo>
                  <a:close/>
                </a:path>
              </a:pathLst>
            </a:custGeom>
            <a:solidFill>
              <a:srgbClr val="E18A5E"/>
            </a:solidFill>
          </p:spPr>
          <p:txBody>
            <a:bodyPr/>
            <a:lstStyle/>
            <a:p>
              <a:endParaRPr lang="en-US"/>
            </a:p>
          </p:txBody>
        </p:sp>
        <p:sp>
          <p:nvSpPr>
            <p:cNvPr id="8" name="TextBox 8"/>
            <p:cNvSpPr txBox="1"/>
            <p:nvPr/>
          </p:nvSpPr>
          <p:spPr>
            <a:xfrm>
              <a:off x="80605" y="-9525"/>
              <a:ext cx="698580" cy="746125"/>
            </a:xfrm>
            <a:prstGeom prst="rect">
              <a:avLst/>
            </a:prstGeom>
          </p:spPr>
          <p:txBody>
            <a:bodyPr lIns="50800" tIns="50800" rIns="50800" bIns="50800" rtlCol="0" anchor="ctr"/>
            <a:lstStyle/>
            <a:p>
              <a:pPr algn="ctr">
                <a:lnSpc>
                  <a:spcPts val="5879"/>
                </a:lnSpc>
              </a:pPr>
              <a:r>
                <a:rPr lang="en-US" sz="4000" dirty="0">
                  <a:solidFill>
                    <a:srgbClr val="000000"/>
                  </a:solidFill>
                  <a:latin typeface="Chewy"/>
                  <a:ea typeface="Chewy"/>
                  <a:cs typeface="Chewy"/>
                  <a:sym typeface="Chewy"/>
                </a:rPr>
                <a:t>Keep searching for more sources to find new information</a:t>
              </a:r>
            </a:p>
          </p:txBody>
        </p:sp>
      </p:grpSp>
      <p:sp>
        <p:nvSpPr>
          <p:cNvPr id="9" name="Freeform 9"/>
          <p:cNvSpPr/>
          <p:nvPr/>
        </p:nvSpPr>
        <p:spPr>
          <a:xfrm>
            <a:off x="5858110" y="2711293"/>
            <a:ext cx="11638412" cy="7079330"/>
          </a:xfrm>
          <a:custGeom>
            <a:avLst/>
            <a:gdLst/>
            <a:ahLst/>
            <a:cxnLst/>
            <a:rect l="l" t="t" r="r" b="b"/>
            <a:pathLst>
              <a:path w="11638412" h="7079330">
                <a:moveTo>
                  <a:pt x="0" y="0"/>
                </a:moveTo>
                <a:lnTo>
                  <a:pt x="11638412" y="0"/>
                </a:lnTo>
                <a:lnTo>
                  <a:pt x="11638412" y="7079330"/>
                </a:lnTo>
                <a:lnTo>
                  <a:pt x="0" y="7079330"/>
                </a:lnTo>
                <a:lnTo>
                  <a:pt x="0" y="0"/>
                </a:lnTo>
                <a:close/>
              </a:path>
            </a:pathLst>
          </a:custGeom>
          <a:blipFill>
            <a:blip r:embed="rId5"/>
            <a:stretch>
              <a:fillRect t="-2749"/>
            </a:stretch>
          </a:blipFill>
        </p:spPr>
        <p:txBody>
          <a:bodyPr/>
          <a:lstStyle/>
          <a:p>
            <a:endParaRPr lang="en-US"/>
          </a:p>
        </p:txBody>
      </p:sp>
      <p:sp>
        <p:nvSpPr>
          <p:cNvPr id="10" name="AutoShape 10"/>
          <p:cNvSpPr/>
          <p:nvPr/>
        </p:nvSpPr>
        <p:spPr>
          <a:xfrm>
            <a:off x="12054202" y="6146739"/>
            <a:ext cx="224471" cy="230997"/>
          </a:xfrm>
          <a:prstGeom prst="line">
            <a:avLst/>
          </a:prstGeom>
          <a:ln w="38100" cap="flat">
            <a:solidFill>
              <a:srgbClr val="FF3131"/>
            </a:solidFill>
            <a:prstDash val="solid"/>
            <a:headEnd type="none" w="sm" len="sm"/>
            <a:tailEnd type="arrow" w="med" len="sm"/>
          </a:ln>
        </p:spPr>
        <p:txBody>
          <a:bodyPr/>
          <a:lstStyle/>
          <a:p>
            <a:endParaRPr lang="en-US"/>
          </a:p>
        </p:txBody>
      </p:sp>
      <p:sp>
        <p:nvSpPr>
          <p:cNvPr id="11" name="Freeform 11"/>
          <p:cNvSpPr/>
          <p:nvPr/>
        </p:nvSpPr>
        <p:spPr>
          <a:xfrm>
            <a:off x="5858110" y="2711293"/>
            <a:ext cx="12042813" cy="7215652"/>
          </a:xfrm>
          <a:custGeom>
            <a:avLst/>
            <a:gdLst/>
            <a:ahLst/>
            <a:cxnLst/>
            <a:rect l="l" t="t" r="r" b="b"/>
            <a:pathLst>
              <a:path w="12042813" h="7215652">
                <a:moveTo>
                  <a:pt x="0" y="0"/>
                </a:moveTo>
                <a:lnTo>
                  <a:pt x="12042813" y="0"/>
                </a:lnTo>
                <a:lnTo>
                  <a:pt x="12042813" y="7215653"/>
                </a:lnTo>
                <a:lnTo>
                  <a:pt x="0" y="7215653"/>
                </a:lnTo>
                <a:lnTo>
                  <a:pt x="0" y="0"/>
                </a:lnTo>
                <a:close/>
              </a:path>
            </a:pathLst>
          </a:custGeom>
          <a:blipFill>
            <a:blip r:embed="rId6"/>
            <a:stretch>
              <a:fillRect/>
            </a:stretch>
          </a:blipFill>
        </p:spPr>
        <p:txBody>
          <a:bodyPr/>
          <a:lstStyle/>
          <a:p>
            <a:endParaRPr lang="en-US"/>
          </a:p>
        </p:txBody>
      </p:sp>
      <p:sp>
        <p:nvSpPr>
          <p:cNvPr id="12" name="TextBox 12"/>
          <p:cNvSpPr txBox="1"/>
          <p:nvPr/>
        </p:nvSpPr>
        <p:spPr>
          <a:xfrm>
            <a:off x="1140276" y="1392394"/>
            <a:ext cx="1371004" cy="1191736"/>
          </a:xfrm>
          <a:prstGeom prst="rect">
            <a:avLst/>
          </a:prstGeom>
        </p:spPr>
        <p:txBody>
          <a:bodyPr wrap="square" lIns="0" tIns="0" rIns="0" bIns="0" rtlCol="0" anchor="t">
            <a:spAutoFit/>
          </a:bodyPr>
          <a:lstStyle/>
          <a:p>
            <a:pPr algn="l">
              <a:lnSpc>
                <a:spcPts val="9051"/>
              </a:lnSpc>
              <a:spcBef>
                <a:spcPct val="0"/>
              </a:spcBef>
            </a:pPr>
            <a:r>
              <a:rPr lang="en-US" sz="8228" dirty="0">
                <a:solidFill>
                  <a:srgbClr val="000000"/>
                </a:solidFill>
                <a:latin typeface="League Spartan"/>
                <a:ea typeface="League Spartan"/>
                <a:cs typeface="League Spartan"/>
                <a:sym typeface="League Spartan"/>
              </a:rPr>
              <a:t>12</a:t>
            </a:r>
          </a:p>
        </p:txBody>
      </p:sp>
      <p:sp>
        <p:nvSpPr>
          <p:cNvPr id="13" name="TextBox 13"/>
          <p:cNvSpPr txBox="1"/>
          <p:nvPr/>
        </p:nvSpPr>
        <p:spPr>
          <a:xfrm>
            <a:off x="3108726" y="443636"/>
            <a:ext cx="12667994" cy="2122627"/>
          </a:xfrm>
          <a:prstGeom prst="rect">
            <a:avLst/>
          </a:prstGeom>
        </p:spPr>
        <p:txBody>
          <a:bodyPr lIns="0" tIns="0" rIns="0" bIns="0" rtlCol="0" anchor="t">
            <a:spAutoFit/>
          </a:bodyPr>
          <a:lstStyle/>
          <a:p>
            <a:pPr algn="ctr">
              <a:lnSpc>
                <a:spcPts val="8479"/>
              </a:lnSpc>
            </a:pPr>
            <a:r>
              <a:rPr lang="en-US" sz="6056" dirty="0">
                <a:solidFill>
                  <a:srgbClr val="000000"/>
                </a:solidFill>
                <a:latin typeface="Chewy"/>
                <a:ea typeface="Chewy"/>
                <a:cs typeface="Chewy"/>
                <a:sym typeface="Chewy"/>
              </a:rPr>
              <a:t>One source will probably not give you enough information </a:t>
            </a:r>
          </a:p>
        </p:txBody>
      </p:sp>
      <p:sp>
        <p:nvSpPr>
          <p:cNvPr id="14" name="AutoShape 14"/>
          <p:cNvSpPr/>
          <p:nvPr/>
        </p:nvSpPr>
        <p:spPr>
          <a:xfrm flipH="1" flipV="1">
            <a:off x="13428779" y="5153976"/>
            <a:ext cx="233104" cy="354046"/>
          </a:xfrm>
          <a:prstGeom prst="line">
            <a:avLst/>
          </a:prstGeom>
          <a:ln w="38100" cap="flat">
            <a:solidFill>
              <a:srgbClr val="FF3131"/>
            </a:solidFill>
            <a:prstDash val="solid"/>
            <a:headEnd type="none" w="sm" len="sm"/>
            <a:tailEnd type="arrow" w="med" len="sm"/>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7854" y="-602482"/>
            <a:ext cx="19463708" cy="11491964"/>
            <a:chOff x="0" y="0"/>
            <a:chExt cx="1524313" cy="900000"/>
          </a:xfrm>
        </p:grpSpPr>
        <p:sp>
          <p:nvSpPr>
            <p:cNvPr id="3" name="Freeform 3"/>
            <p:cNvSpPr/>
            <p:nvPr/>
          </p:nvSpPr>
          <p:spPr>
            <a:xfrm>
              <a:off x="0" y="0"/>
              <a:ext cx="1524312" cy="900000"/>
            </a:xfrm>
            <a:custGeom>
              <a:avLst/>
              <a:gdLst/>
              <a:ahLst/>
              <a:cxnLst/>
              <a:rect l="l" t="t" r="r" b="b"/>
              <a:pathLst>
                <a:path w="1524312" h="900000">
                  <a:moveTo>
                    <a:pt x="508379" y="19070"/>
                  </a:moveTo>
                  <a:cubicBezTo>
                    <a:pt x="586274" y="7556"/>
                    <a:pt x="675370" y="0"/>
                    <a:pt x="762567" y="0"/>
                  </a:cubicBezTo>
                  <a:cubicBezTo>
                    <a:pt x="849766" y="0"/>
                    <a:pt x="933674" y="6476"/>
                    <a:pt x="1010997" y="17990"/>
                  </a:cubicBezTo>
                  <a:cubicBezTo>
                    <a:pt x="1012645" y="18350"/>
                    <a:pt x="1014289" y="18350"/>
                    <a:pt x="1015934" y="18710"/>
                  </a:cubicBezTo>
                  <a:cubicBezTo>
                    <a:pt x="1306318" y="64765"/>
                    <a:pt x="1520200" y="186379"/>
                    <a:pt x="1524312" y="330439"/>
                  </a:cubicBezTo>
                  <a:lnTo>
                    <a:pt x="1524312" y="900000"/>
                  </a:lnTo>
                  <a:lnTo>
                    <a:pt x="0" y="900000"/>
                  </a:lnTo>
                  <a:lnTo>
                    <a:pt x="0" y="330862"/>
                  </a:lnTo>
                  <a:cubicBezTo>
                    <a:pt x="4113" y="185660"/>
                    <a:pt x="214704" y="64045"/>
                    <a:pt x="508379" y="19070"/>
                  </a:cubicBezTo>
                  <a:close/>
                </a:path>
              </a:pathLst>
            </a:custGeom>
            <a:solidFill>
              <a:srgbClr val="F6DFDC"/>
            </a:solidFill>
          </p:spPr>
          <p:txBody>
            <a:bodyPr/>
            <a:lstStyle/>
            <a:p>
              <a:endParaRPr lang="en-US"/>
            </a:p>
          </p:txBody>
        </p:sp>
        <p:sp>
          <p:nvSpPr>
            <p:cNvPr id="4" name="TextBox 4"/>
            <p:cNvSpPr txBox="1"/>
            <p:nvPr/>
          </p:nvSpPr>
          <p:spPr>
            <a:xfrm>
              <a:off x="0" y="88900"/>
              <a:ext cx="1524313" cy="8111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38577" y="540613"/>
            <a:ext cx="2421909" cy="2347050"/>
          </a:xfrm>
          <a:custGeom>
            <a:avLst/>
            <a:gdLst/>
            <a:ahLst/>
            <a:cxnLst/>
            <a:rect l="l" t="t" r="r" b="b"/>
            <a:pathLst>
              <a:path w="2421909" h="2347050">
                <a:moveTo>
                  <a:pt x="0" y="0"/>
                </a:moveTo>
                <a:lnTo>
                  <a:pt x="2421910" y="0"/>
                </a:lnTo>
                <a:lnTo>
                  <a:pt x="2421910" y="2347050"/>
                </a:lnTo>
                <a:lnTo>
                  <a:pt x="0" y="23470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p:cNvGrpSpPr/>
          <p:nvPr/>
        </p:nvGrpSpPr>
        <p:grpSpPr>
          <a:xfrm>
            <a:off x="760209" y="4109059"/>
            <a:ext cx="4400556" cy="4160051"/>
            <a:chOff x="0" y="0"/>
            <a:chExt cx="859790" cy="812800"/>
          </a:xfrm>
        </p:grpSpPr>
        <p:sp>
          <p:nvSpPr>
            <p:cNvPr id="7" name="Freeform 7"/>
            <p:cNvSpPr/>
            <p:nvPr/>
          </p:nvSpPr>
          <p:spPr>
            <a:xfrm>
              <a:off x="0" y="0"/>
              <a:ext cx="859790" cy="812800"/>
            </a:xfrm>
            <a:custGeom>
              <a:avLst/>
              <a:gdLst/>
              <a:ahLst/>
              <a:cxnLst/>
              <a:rect l="l" t="t" r="r" b="b"/>
              <a:pathLst>
                <a:path w="859790" h="812800">
                  <a:moveTo>
                    <a:pt x="429895" y="0"/>
                  </a:moveTo>
                  <a:cubicBezTo>
                    <a:pt x="192471" y="0"/>
                    <a:pt x="0" y="181951"/>
                    <a:pt x="0" y="406400"/>
                  </a:cubicBezTo>
                  <a:cubicBezTo>
                    <a:pt x="0" y="630849"/>
                    <a:pt x="192471" y="812800"/>
                    <a:pt x="429895" y="812800"/>
                  </a:cubicBezTo>
                  <a:cubicBezTo>
                    <a:pt x="667320" y="812800"/>
                    <a:pt x="859790" y="630849"/>
                    <a:pt x="859790" y="406400"/>
                  </a:cubicBezTo>
                  <a:cubicBezTo>
                    <a:pt x="859790" y="181951"/>
                    <a:pt x="667320" y="0"/>
                    <a:pt x="429895" y="0"/>
                  </a:cubicBezTo>
                  <a:close/>
                </a:path>
              </a:pathLst>
            </a:custGeom>
            <a:solidFill>
              <a:srgbClr val="E18A5E"/>
            </a:solidFill>
          </p:spPr>
          <p:txBody>
            <a:bodyPr/>
            <a:lstStyle/>
            <a:p>
              <a:endParaRPr lang="en-US"/>
            </a:p>
          </p:txBody>
        </p:sp>
        <p:sp>
          <p:nvSpPr>
            <p:cNvPr id="8" name="TextBox 8"/>
            <p:cNvSpPr txBox="1"/>
            <p:nvPr/>
          </p:nvSpPr>
          <p:spPr>
            <a:xfrm>
              <a:off x="80605" y="7072"/>
              <a:ext cx="698580" cy="774700"/>
            </a:xfrm>
            <a:prstGeom prst="rect">
              <a:avLst/>
            </a:prstGeom>
          </p:spPr>
          <p:txBody>
            <a:bodyPr lIns="50800" tIns="50800" rIns="50800" bIns="50800" rtlCol="0" anchor="ctr"/>
            <a:lstStyle/>
            <a:p>
              <a:pPr algn="ctr">
                <a:lnSpc>
                  <a:spcPts val="7419"/>
                </a:lnSpc>
              </a:pPr>
              <a:r>
                <a:rPr lang="en-US" sz="5299" dirty="0">
                  <a:solidFill>
                    <a:srgbClr val="000000"/>
                  </a:solidFill>
                  <a:latin typeface="Chewy"/>
                  <a:ea typeface="Chewy"/>
                  <a:cs typeface="Chewy"/>
                  <a:sym typeface="Chewy"/>
                </a:rPr>
                <a:t>Book Sources</a:t>
              </a:r>
            </a:p>
          </p:txBody>
        </p:sp>
      </p:grpSp>
      <p:sp>
        <p:nvSpPr>
          <p:cNvPr id="9" name="Freeform 9"/>
          <p:cNvSpPr/>
          <p:nvPr/>
        </p:nvSpPr>
        <p:spPr>
          <a:xfrm>
            <a:off x="6113419" y="2623947"/>
            <a:ext cx="4800531" cy="7130276"/>
          </a:xfrm>
          <a:custGeom>
            <a:avLst/>
            <a:gdLst/>
            <a:ahLst/>
            <a:cxnLst/>
            <a:rect l="l" t="t" r="r" b="b"/>
            <a:pathLst>
              <a:path w="4800531" h="7130276">
                <a:moveTo>
                  <a:pt x="0" y="0"/>
                </a:moveTo>
                <a:lnTo>
                  <a:pt x="4800530" y="0"/>
                </a:lnTo>
                <a:lnTo>
                  <a:pt x="4800530" y="7130276"/>
                </a:lnTo>
                <a:lnTo>
                  <a:pt x="0" y="7130276"/>
                </a:lnTo>
                <a:lnTo>
                  <a:pt x="0" y="0"/>
                </a:lnTo>
                <a:close/>
              </a:path>
            </a:pathLst>
          </a:custGeom>
          <a:blipFill>
            <a:blip r:embed="rId5"/>
            <a:stretch>
              <a:fillRect l="-137534" t="-41281" r="-138566" b="-16977"/>
            </a:stretch>
          </a:blipFill>
        </p:spPr>
        <p:txBody>
          <a:bodyPr/>
          <a:lstStyle/>
          <a:p>
            <a:endParaRPr lang="en-US"/>
          </a:p>
        </p:txBody>
      </p:sp>
      <p:sp>
        <p:nvSpPr>
          <p:cNvPr id="10" name="Freeform 10"/>
          <p:cNvSpPr/>
          <p:nvPr/>
        </p:nvSpPr>
        <p:spPr>
          <a:xfrm>
            <a:off x="11541092" y="2623947"/>
            <a:ext cx="4891277" cy="7130276"/>
          </a:xfrm>
          <a:custGeom>
            <a:avLst/>
            <a:gdLst/>
            <a:ahLst/>
            <a:cxnLst/>
            <a:rect l="l" t="t" r="r" b="b"/>
            <a:pathLst>
              <a:path w="4891277" h="7130276">
                <a:moveTo>
                  <a:pt x="0" y="0"/>
                </a:moveTo>
                <a:lnTo>
                  <a:pt x="4891278" y="0"/>
                </a:lnTo>
                <a:lnTo>
                  <a:pt x="4891278" y="7130276"/>
                </a:lnTo>
                <a:lnTo>
                  <a:pt x="0" y="7130276"/>
                </a:lnTo>
                <a:lnTo>
                  <a:pt x="0" y="0"/>
                </a:lnTo>
                <a:close/>
              </a:path>
            </a:pathLst>
          </a:custGeom>
          <a:blipFill>
            <a:blip r:embed="rId6"/>
            <a:stretch>
              <a:fillRect l="-110669" t="-37034" r="-108950"/>
            </a:stretch>
          </a:blipFill>
        </p:spPr>
        <p:txBody>
          <a:bodyPr/>
          <a:lstStyle/>
          <a:p>
            <a:endParaRPr lang="en-US"/>
          </a:p>
        </p:txBody>
      </p:sp>
      <p:sp>
        <p:nvSpPr>
          <p:cNvPr id="11" name="AutoShape 11"/>
          <p:cNvSpPr/>
          <p:nvPr/>
        </p:nvSpPr>
        <p:spPr>
          <a:xfrm flipV="1">
            <a:off x="8095160" y="5475660"/>
            <a:ext cx="756879" cy="1083356"/>
          </a:xfrm>
          <a:prstGeom prst="line">
            <a:avLst/>
          </a:prstGeom>
          <a:ln w="38100" cap="flat">
            <a:solidFill>
              <a:srgbClr val="FF3131"/>
            </a:solidFill>
            <a:prstDash val="solid"/>
            <a:headEnd type="none" w="sm" len="sm"/>
            <a:tailEnd type="arrow" w="med" len="sm"/>
          </a:ln>
        </p:spPr>
        <p:txBody>
          <a:bodyPr/>
          <a:lstStyle/>
          <a:p>
            <a:endParaRPr lang="en-US"/>
          </a:p>
        </p:txBody>
      </p:sp>
      <p:grpSp>
        <p:nvGrpSpPr>
          <p:cNvPr id="12" name="Group 12"/>
          <p:cNvGrpSpPr/>
          <p:nvPr/>
        </p:nvGrpSpPr>
        <p:grpSpPr>
          <a:xfrm>
            <a:off x="6594722" y="6406092"/>
            <a:ext cx="1841773" cy="801306"/>
            <a:chOff x="0" y="0"/>
            <a:chExt cx="1868192" cy="812800"/>
          </a:xfrm>
        </p:grpSpPr>
        <p:sp>
          <p:nvSpPr>
            <p:cNvPr id="13" name="Freeform 13"/>
            <p:cNvSpPr/>
            <p:nvPr/>
          </p:nvSpPr>
          <p:spPr>
            <a:xfrm>
              <a:off x="0" y="0"/>
              <a:ext cx="1868192" cy="812800"/>
            </a:xfrm>
            <a:custGeom>
              <a:avLst/>
              <a:gdLst/>
              <a:ahLst/>
              <a:cxnLst/>
              <a:rect l="l" t="t" r="r" b="b"/>
              <a:pathLst>
                <a:path w="1868192" h="812800">
                  <a:moveTo>
                    <a:pt x="934096" y="0"/>
                  </a:moveTo>
                  <a:cubicBezTo>
                    <a:pt x="418209" y="0"/>
                    <a:pt x="0" y="181951"/>
                    <a:pt x="0" y="406400"/>
                  </a:cubicBezTo>
                  <a:cubicBezTo>
                    <a:pt x="0" y="630849"/>
                    <a:pt x="418209" y="812800"/>
                    <a:pt x="934096" y="812800"/>
                  </a:cubicBezTo>
                  <a:cubicBezTo>
                    <a:pt x="1449983" y="812800"/>
                    <a:pt x="1868192" y="630849"/>
                    <a:pt x="1868192" y="406400"/>
                  </a:cubicBezTo>
                  <a:cubicBezTo>
                    <a:pt x="1868192" y="181951"/>
                    <a:pt x="1449983" y="0"/>
                    <a:pt x="934096" y="0"/>
                  </a:cubicBezTo>
                  <a:close/>
                </a:path>
              </a:pathLst>
            </a:custGeom>
            <a:solidFill>
              <a:srgbClr val="FEFEFE"/>
            </a:solidFill>
          </p:spPr>
          <p:txBody>
            <a:bodyPr/>
            <a:lstStyle/>
            <a:p>
              <a:endParaRPr lang="en-US"/>
            </a:p>
          </p:txBody>
        </p:sp>
        <p:sp>
          <p:nvSpPr>
            <p:cNvPr id="14" name="TextBox 14"/>
            <p:cNvSpPr txBox="1"/>
            <p:nvPr/>
          </p:nvSpPr>
          <p:spPr>
            <a:xfrm>
              <a:off x="175143" y="38100"/>
              <a:ext cx="1517906" cy="6985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155518" y="1443983"/>
            <a:ext cx="1355761" cy="1179964"/>
          </a:xfrm>
          <a:prstGeom prst="rect">
            <a:avLst/>
          </a:prstGeom>
        </p:spPr>
        <p:txBody>
          <a:bodyPr wrap="square" lIns="0" tIns="0" rIns="0" bIns="0" rtlCol="0" anchor="t">
            <a:spAutoFit/>
          </a:bodyPr>
          <a:lstStyle/>
          <a:p>
            <a:pPr algn="l">
              <a:lnSpc>
                <a:spcPts val="9026"/>
              </a:lnSpc>
              <a:spcBef>
                <a:spcPct val="0"/>
              </a:spcBef>
            </a:pPr>
            <a:r>
              <a:rPr lang="en-US" sz="8206" dirty="0">
                <a:solidFill>
                  <a:srgbClr val="000000"/>
                </a:solidFill>
                <a:latin typeface="League Spartan"/>
                <a:ea typeface="League Spartan"/>
                <a:cs typeface="League Spartan"/>
                <a:sym typeface="League Spartan"/>
              </a:rPr>
              <a:t>13</a:t>
            </a:r>
          </a:p>
        </p:txBody>
      </p:sp>
      <p:sp>
        <p:nvSpPr>
          <p:cNvPr id="16" name="TextBox 16"/>
          <p:cNvSpPr txBox="1"/>
          <p:nvPr/>
        </p:nvSpPr>
        <p:spPr>
          <a:xfrm>
            <a:off x="3108726" y="443636"/>
            <a:ext cx="12667994" cy="1046302"/>
          </a:xfrm>
          <a:prstGeom prst="rect">
            <a:avLst/>
          </a:prstGeom>
        </p:spPr>
        <p:txBody>
          <a:bodyPr lIns="0" tIns="0" rIns="0" bIns="0" rtlCol="0" anchor="t">
            <a:spAutoFit/>
          </a:bodyPr>
          <a:lstStyle/>
          <a:p>
            <a:pPr algn="ctr">
              <a:lnSpc>
                <a:spcPts val="8479"/>
              </a:lnSpc>
            </a:pPr>
            <a:r>
              <a:rPr lang="en-US" sz="6056">
                <a:solidFill>
                  <a:srgbClr val="000000"/>
                </a:solidFill>
                <a:latin typeface="Chewy"/>
                <a:ea typeface="Chewy"/>
                <a:cs typeface="Chewy"/>
                <a:sym typeface="Chewy"/>
              </a:rPr>
              <a:t>Other types of sources </a:t>
            </a:r>
          </a:p>
        </p:txBody>
      </p:sp>
      <p:sp>
        <p:nvSpPr>
          <p:cNvPr id="17" name="TextBox 17"/>
          <p:cNvSpPr txBox="1"/>
          <p:nvPr/>
        </p:nvSpPr>
        <p:spPr>
          <a:xfrm>
            <a:off x="6740454" y="6554350"/>
            <a:ext cx="1550308" cy="457165"/>
          </a:xfrm>
          <a:prstGeom prst="rect">
            <a:avLst/>
          </a:prstGeom>
        </p:spPr>
        <p:txBody>
          <a:bodyPr lIns="0" tIns="0" rIns="0" bIns="0" rtlCol="0" anchor="t">
            <a:spAutoFit/>
          </a:bodyPr>
          <a:lstStyle/>
          <a:p>
            <a:pPr algn="ctr">
              <a:lnSpc>
                <a:spcPts val="3794"/>
              </a:lnSpc>
            </a:pPr>
            <a:r>
              <a:rPr lang="en-US" sz="2710">
                <a:solidFill>
                  <a:srgbClr val="000000"/>
                </a:solidFill>
                <a:latin typeface="Chewy"/>
                <a:ea typeface="Chewy"/>
                <a:cs typeface="Chewy"/>
                <a:sym typeface="Chewy"/>
              </a:rPr>
              <a:t>Source title</a:t>
            </a:r>
          </a:p>
        </p:txBody>
      </p:sp>
      <p:sp>
        <p:nvSpPr>
          <p:cNvPr id="18" name="AutoShape 18"/>
          <p:cNvSpPr/>
          <p:nvPr/>
        </p:nvSpPr>
        <p:spPr>
          <a:xfrm>
            <a:off x="5791579" y="9427478"/>
            <a:ext cx="1860659" cy="0"/>
          </a:xfrm>
          <a:prstGeom prst="line">
            <a:avLst/>
          </a:prstGeom>
          <a:ln w="38100" cap="flat">
            <a:solidFill>
              <a:srgbClr val="FF3131"/>
            </a:solidFill>
            <a:prstDash val="solid"/>
            <a:headEnd type="none" w="sm" len="sm"/>
            <a:tailEnd type="arrow" w="med" len="sm"/>
          </a:ln>
        </p:spPr>
        <p:txBody>
          <a:bodyPr/>
          <a:lstStyle/>
          <a:p>
            <a:endParaRPr lang="en-US"/>
          </a:p>
        </p:txBody>
      </p:sp>
      <p:sp>
        <p:nvSpPr>
          <p:cNvPr id="19" name="TextBox 19"/>
          <p:cNvSpPr txBox="1"/>
          <p:nvPr/>
        </p:nvSpPr>
        <p:spPr>
          <a:xfrm>
            <a:off x="4678729" y="9175083"/>
            <a:ext cx="964071" cy="457165"/>
          </a:xfrm>
          <a:prstGeom prst="rect">
            <a:avLst/>
          </a:prstGeom>
        </p:spPr>
        <p:txBody>
          <a:bodyPr lIns="0" tIns="0" rIns="0" bIns="0" rtlCol="0" anchor="t">
            <a:spAutoFit/>
          </a:bodyPr>
          <a:lstStyle/>
          <a:p>
            <a:pPr algn="ctr">
              <a:lnSpc>
                <a:spcPts val="3794"/>
              </a:lnSpc>
            </a:pPr>
            <a:r>
              <a:rPr lang="en-US" sz="2710">
                <a:solidFill>
                  <a:srgbClr val="000000"/>
                </a:solidFill>
                <a:latin typeface="Chewy"/>
                <a:ea typeface="Chewy"/>
                <a:cs typeface="Chewy"/>
                <a:sym typeface="Chewy"/>
              </a:rPr>
              <a:t>Author</a:t>
            </a:r>
          </a:p>
        </p:txBody>
      </p:sp>
      <p:sp>
        <p:nvSpPr>
          <p:cNvPr id="20" name="AutoShape 20"/>
          <p:cNvSpPr/>
          <p:nvPr/>
        </p:nvSpPr>
        <p:spPr>
          <a:xfrm flipH="1">
            <a:off x="13056624" y="3996694"/>
            <a:ext cx="831207" cy="0"/>
          </a:xfrm>
          <a:prstGeom prst="line">
            <a:avLst/>
          </a:prstGeom>
          <a:ln w="38100" cap="flat">
            <a:solidFill>
              <a:srgbClr val="FF3131"/>
            </a:solidFill>
            <a:prstDash val="solid"/>
            <a:headEnd type="none" w="sm" len="sm"/>
            <a:tailEnd type="arrow" w="med" len="sm"/>
          </a:ln>
        </p:spPr>
        <p:txBody>
          <a:bodyPr/>
          <a:lstStyle/>
          <a:p>
            <a:endParaRPr lang="en-US"/>
          </a:p>
        </p:txBody>
      </p:sp>
      <p:sp>
        <p:nvSpPr>
          <p:cNvPr id="21" name="TextBox 21"/>
          <p:cNvSpPr txBox="1"/>
          <p:nvPr/>
        </p:nvSpPr>
        <p:spPr>
          <a:xfrm>
            <a:off x="13986731" y="3744299"/>
            <a:ext cx="1789989" cy="463973"/>
          </a:xfrm>
          <a:prstGeom prst="rect">
            <a:avLst/>
          </a:prstGeom>
        </p:spPr>
        <p:txBody>
          <a:bodyPr wrap="square" lIns="0" tIns="0" rIns="0" bIns="0" rtlCol="0" anchor="t">
            <a:spAutoFit/>
          </a:bodyPr>
          <a:lstStyle/>
          <a:p>
            <a:pPr algn="ctr">
              <a:lnSpc>
                <a:spcPts val="3794"/>
              </a:lnSpc>
            </a:pPr>
            <a:r>
              <a:rPr lang="en-US" sz="2710" dirty="0">
                <a:solidFill>
                  <a:srgbClr val="000000"/>
                </a:solidFill>
                <a:latin typeface="Chewy"/>
                <a:ea typeface="Chewy"/>
                <a:cs typeface="Chewy"/>
                <a:sym typeface="Chewy"/>
              </a:rPr>
              <a:t>Publisher</a:t>
            </a:r>
          </a:p>
        </p:txBody>
      </p:sp>
      <p:sp>
        <p:nvSpPr>
          <p:cNvPr id="22" name="AutoShape 22"/>
          <p:cNvSpPr/>
          <p:nvPr/>
        </p:nvSpPr>
        <p:spPr>
          <a:xfrm flipH="1" flipV="1">
            <a:off x="12821158" y="3247994"/>
            <a:ext cx="536051" cy="77886"/>
          </a:xfrm>
          <a:prstGeom prst="line">
            <a:avLst/>
          </a:prstGeom>
          <a:ln w="38100" cap="flat">
            <a:solidFill>
              <a:srgbClr val="FF3131"/>
            </a:solidFill>
            <a:prstDash val="solid"/>
            <a:headEnd type="none" w="sm" len="sm"/>
            <a:tailEnd type="arrow" w="med" len="sm"/>
          </a:ln>
        </p:spPr>
        <p:txBody>
          <a:bodyPr/>
          <a:lstStyle/>
          <a:p>
            <a:endParaRPr lang="en-US"/>
          </a:p>
        </p:txBody>
      </p:sp>
      <p:sp>
        <p:nvSpPr>
          <p:cNvPr id="23" name="TextBox 23"/>
          <p:cNvSpPr txBox="1"/>
          <p:nvPr/>
        </p:nvSpPr>
        <p:spPr>
          <a:xfrm>
            <a:off x="13436930" y="3073486"/>
            <a:ext cx="3327069" cy="463973"/>
          </a:xfrm>
          <a:prstGeom prst="rect">
            <a:avLst/>
          </a:prstGeom>
        </p:spPr>
        <p:txBody>
          <a:bodyPr wrap="square" lIns="0" tIns="0" rIns="0" bIns="0" rtlCol="0" anchor="t">
            <a:spAutoFit/>
          </a:bodyPr>
          <a:lstStyle/>
          <a:p>
            <a:pPr algn="ctr">
              <a:lnSpc>
                <a:spcPts val="3794"/>
              </a:lnSpc>
            </a:pPr>
            <a:r>
              <a:rPr lang="en-US" sz="2710" dirty="0">
                <a:solidFill>
                  <a:srgbClr val="000000"/>
                </a:solidFill>
                <a:latin typeface="Chewy"/>
                <a:ea typeface="Chewy"/>
                <a:cs typeface="Chewy"/>
                <a:sym typeface="Chewy"/>
              </a:rPr>
              <a:t>Year it was published</a:t>
            </a:r>
          </a:p>
        </p:txBody>
      </p:sp>
      <p:sp>
        <p:nvSpPr>
          <p:cNvPr id="24" name="TextBox 24"/>
          <p:cNvSpPr txBox="1"/>
          <p:nvPr/>
        </p:nvSpPr>
        <p:spPr>
          <a:xfrm>
            <a:off x="7621724" y="9706598"/>
            <a:ext cx="1496561" cy="457165"/>
          </a:xfrm>
          <a:prstGeom prst="rect">
            <a:avLst/>
          </a:prstGeom>
        </p:spPr>
        <p:txBody>
          <a:bodyPr lIns="0" tIns="0" rIns="0" bIns="0" rtlCol="0" anchor="t">
            <a:spAutoFit/>
          </a:bodyPr>
          <a:lstStyle/>
          <a:p>
            <a:pPr algn="ctr">
              <a:lnSpc>
                <a:spcPts val="3794"/>
              </a:lnSpc>
            </a:pPr>
            <a:r>
              <a:rPr lang="en-US" sz="2710">
                <a:solidFill>
                  <a:srgbClr val="000000"/>
                </a:solidFill>
                <a:latin typeface="Chewy"/>
                <a:ea typeface="Chewy"/>
                <a:cs typeface="Chewy"/>
                <a:sym typeface="Chewy"/>
              </a:rPr>
              <a:t>Book Cover</a:t>
            </a:r>
          </a:p>
        </p:txBody>
      </p:sp>
      <p:sp>
        <p:nvSpPr>
          <p:cNvPr id="25" name="TextBox 25"/>
          <p:cNvSpPr txBox="1"/>
          <p:nvPr/>
        </p:nvSpPr>
        <p:spPr>
          <a:xfrm>
            <a:off x="12928692" y="9706598"/>
            <a:ext cx="2116079" cy="457165"/>
          </a:xfrm>
          <a:prstGeom prst="rect">
            <a:avLst/>
          </a:prstGeom>
        </p:spPr>
        <p:txBody>
          <a:bodyPr lIns="0" tIns="0" rIns="0" bIns="0" rtlCol="0" anchor="t">
            <a:spAutoFit/>
          </a:bodyPr>
          <a:lstStyle/>
          <a:p>
            <a:pPr algn="ctr">
              <a:lnSpc>
                <a:spcPts val="3794"/>
              </a:lnSpc>
            </a:pPr>
            <a:r>
              <a:rPr lang="en-US" sz="2710">
                <a:solidFill>
                  <a:srgbClr val="000000"/>
                </a:solidFill>
                <a:latin typeface="Chewy"/>
                <a:ea typeface="Chewy"/>
                <a:cs typeface="Chewy"/>
                <a:sym typeface="Chewy"/>
              </a:rPr>
              <a:t>Copyright Page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7854" y="-602482"/>
            <a:ext cx="19463708" cy="11491964"/>
            <a:chOff x="0" y="0"/>
            <a:chExt cx="1524313" cy="900000"/>
          </a:xfrm>
        </p:grpSpPr>
        <p:sp>
          <p:nvSpPr>
            <p:cNvPr id="3" name="Freeform 3"/>
            <p:cNvSpPr/>
            <p:nvPr/>
          </p:nvSpPr>
          <p:spPr>
            <a:xfrm>
              <a:off x="0" y="0"/>
              <a:ext cx="1524312" cy="900000"/>
            </a:xfrm>
            <a:custGeom>
              <a:avLst/>
              <a:gdLst/>
              <a:ahLst/>
              <a:cxnLst/>
              <a:rect l="l" t="t" r="r" b="b"/>
              <a:pathLst>
                <a:path w="1524312" h="900000">
                  <a:moveTo>
                    <a:pt x="508379" y="19070"/>
                  </a:moveTo>
                  <a:cubicBezTo>
                    <a:pt x="586274" y="7556"/>
                    <a:pt x="675370" y="0"/>
                    <a:pt x="762567" y="0"/>
                  </a:cubicBezTo>
                  <a:cubicBezTo>
                    <a:pt x="849766" y="0"/>
                    <a:pt x="933674" y="6476"/>
                    <a:pt x="1010997" y="17990"/>
                  </a:cubicBezTo>
                  <a:cubicBezTo>
                    <a:pt x="1012645" y="18350"/>
                    <a:pt x="1014289" y="18350"/>
                    <a:pt x="1015934" y="18710"/>
                  </a:cubicBezTo>
                  <a:cubicBezTo>
                    <a:pt x="1306318" y="64765"/>
                    <a:pt x="1520200" y="186379"/>
                    <a:pt x="1524312" y="330439"/>
                  </a:cubicBezTo>
                  <a:lnTo>
                    <a:pt x="1524312" y="900000"/>
                  </a:lnTo>
                  <a:lnTo>
                    <a:pt x="0" y="900000"/>
                  </a:lnTo>
                  <a:lnTo>
                    <a:pt x="0" y="330862"/>
                  </a:lnTo>
                  <a:cubicBezTo>
                    <a:pt x="4113" y="185660"/>
                    <a:pt x="214704" y="64045"/>
                    <a:pt x="508379" y="19070"/>
                  </a:cubicBezTo>
                  <a:close/>
                </a:path>
              </a:pathLst>
            </a:custGeom>
            <a:solidFill>
              <a:srgbClr val="F6DFDC"/>
            </a:solidFill>
          </p:spPr>
          <p:txBody>
            <a:bodyPr/>
            <a:lstStyle/>
            <a:p>
              <a:endParaRPr lang="en-US"/>
            </a:p>
          </p:txBody>
        </p:sp>
        <p:sp>
          <p:nvSpPr>
            <p:cNvPr id="4" name="TextBox 4"/>
            <p:cNvSpPr txBox="1"/>
            <p:nvPr/>
          </p:nvSpPr>
          <p:spPr>
            <a:xfrm>
              <a:off x="0" y="88900"/>
              <a:ext cx="1524313" cy="8111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38577" y="540613"/>
            <a:ext cx="2421909" cy="2347050"/>
          </a:xfrm>
          <a:custGeom>
            <a:avLst/>
            <a:gdLst/>
            <a:ahLst/>
            <a:cxnLst/>
            <a:rect l="l" t="t" r="r" b="b"/>
            <a:pathLst>
              <a:path w="2421909" h="2347050">
                <a:moveTo>
                  <a:pt x="0" y="0"/>
                </a:moveTo>
                <a:lnTo>
                  <a:pt x="2421910" y="0"/>
                </a:lnTo>
                <a:lnTo>
                  <a:pt x="2421910" y="2347050"/>
                </a:lnTo>
                <a:lnTo>
                  <a:pt x="0" y="23470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p:cNvGrpSpPr/>
          <p:nvPr/>
        </p:nvGrpSpPr>
        <p:grpSpPr>
          <a:xfrm>
            <a:off x="1017233" y="3949458"/>
            <a:ext cx="3886507" cy="3674097"/>
            <a:chOff x="0" y="0"/>
            <a:chExt cx="859790" cy="812800"/>
          </a:xfrm>
        </p:grpSpPr>
        <p:sp>
          <p:nvSpPr>
            <p:cNvPr id="7" name="Freeform 7"/>
            <p:cNvSpPr/>
            <p:nvPr/>
          </p:nvSpPr>
          <p:spPr>
            <a:xfrm>
              <a:off x="0" y="0"/>
              <a:ext cx="859790" cy="812800"/>
            </a:xfrm>
            <a:custGeom>
              <a:avLst/>
              <a:gdLst/>
              <a:ahLst/>
              <a:cxnLst/>
              <a:rect l="l" t="t" r="r" b="b"/>
              <a:pathLst>
                <a:path w="859790" h="812800">
                  <a:moveTo>
                    <a:pt x="429895" y="0"/>
                  </a:moveTo>
                  <a:cubicBezTo>
                    <a:pt x="192471" y="0"/>
                    <a:pt x="0" y="181951"/>
                    <a:pt x="0" y="406400"/>
                  </a:cubicBezTo>
                  <a:cubicBezTo>
                    <a:pt x="0" y="630849"/>
                    <a:pt x="192471" y="812800"/>
                    <a:pt x="429895" y="812800"/>
                  </a:cubicBezTo>
                  <a:cubicBezTo>
                    <a:pt x="667320" y="812800"/>
                    <a:pt x="859790" y="630849"/>
                    <a:pt x="859790" y="406400"/>
                  </a:cubicBezTo>
                  <a:cubicBezTo>
                    <a:pt x="859790" y="181951"/>
                    <a:pt x="667320" y="0"/>
                    <a:pt x="429895" y="0"/>
                  </a:cubicBezTo>
                  <a:close/>
                </a:path>
              </a:pathLst>
            </a:custGeom>
            <a:solidFill>
              <a:srgbClr val="E18A5E"/>
            </a:solidFill>
          </p:spPr>
          <p:txBody>
            <a:bodyPr/>
            <a:lstStyle/>
            <a:p>
              <a:endParaRPr lang="en-US"/>
            </a:p>
          </p:txBody>
        </p:sp>
        <p:sp>
          <p:nvSpPr>
            <p:cNvPr id="8" name="TextBox 8"/>
            <p:cNvSpPr txBox="1"/>
            <p:nvPr/>
          </p:nvSpPr>
          <p:spPr>
            <a:xfrm>
              <a:off x="76691" y="2363"/>
              <a:ext cx="698580" cy="774700"/>
            </a:xfrm>
            <a:prstGeom prst="rect">
              <a:avLst/>
            </a:prstGeom>
          </p:spPr>
          <p:txBody>
            <a:bodyPr lIns="50800" tIns="50800" rIns="50800" bIns="50800" rtlCol="0" anchor="ctr"/>
            <a:lstStyle/>
            <a:p>
              <a:pPr algn="ctr">
                <a:lnSpc>
                  <a:spcPts val="7419"/>
                </a:lnSpc>
              </a:pPr>
              <a:r>
                <a:rPr lang="en-US" sz="5299" dirty="0">
                  <a:solidFill>
                    <a:srgbClr val="000000"/>
                  </a:solidFill>
                  <a:latin typeface="Chewy"/>
                  <a:ea typeface="Chewy"/>
                  <a:cs typeface="Chewy"/>
                  <a:sym typeface="Chewy"/>
                </a:rPr>
                <a:t>Videos</a:t>
              </a:r>
            </a:p>
          </p:txBody>
        </p:sp>
      </p:grpSp>
      <p:sp>
        <p:nvSpPr>
          <p:cNvPr id="9" name="Freeform 9"/>
          <p:cNvSpPr/>
          <p:nvPr/>
        </p:nvSpPr>
        <p:spPr>
          <a:xfrm>
            <a:off x="5670212" y="2231662"/>
            <a:ext cx="11775971" cy="7109689"/>
          </a:xfrm>
          <a:custGeom>
            <a:avLst/>
            <a:gdLst/>
            <a:ahLst/>
            <a:cxnLst/>
            <a:rect l="l" t="t" r="r" b="b"/>
            <a:pathLst>
              <a:path w="11775971" h="7109689">
                <a:moveTo>
                  <a:pt x="0" y="0"/>
                </a:moveTo>
                <a:lnTo>
                  <a:pt x="11775971" y="0"/>
                </a:lnTo>
                <a:lnTo>
                  <a:pt x="11775971" y="7109689"/>
                </a:lnTo>
                <a:lnTo>
                  <a:pt x="0" y="7109689"/>
                </a:lnTo>
                <a:lnTo>
                  <a:pt x="0" y="0"/>
                </a:lnTo>
                <a:close/>
              </a:path>
            </a:pathLst>
          </a:custGeom>
          <a:blipFill>
            <a:blip r:embed="rId5"/>
            <a:stretch>
              <a:fillRect t="-3520"/>
            </a:stretch>
          </a:blipFill>
        </p:spPr>
        <p:txBody>
          <a:bodyPr/>
          <a:lstStyle/>
          <a:p>
            <a:endParaRPr lang="en-US"/>
          </a:p>
        </p:txBody>
      </p:sp>
      <p:sp>
        <p:nvSpPr>
          <p:cNvPr id="10" name="TextBox 10"/>
          <p:cNvSpPr txBox="1"/>
          <p:nvPr/>
        </p:nvSpPr>
        <p:spPr>
          <a:xfrm>
            <a:off x="1220657" y="1526303"/>
            <a:ext cx="1057750" cy="1086902"/>
          </a:xfrm>
          <a:prstGeom prst="rect">
            <a:avLst/>
          </a:prstGeom>
        </p:spPr>
        <p:txBody>
          <a:bodyPr lIns="0" tIns="0" rIns="0" bIns="0" rtlCol="0" anchor="t">
            <a:spAutoFit/>
          </a:bodyPr>
          <a:lstStyle/>
          <a:p>
            <a:pPr algn="l">
              <a:lnSpc>
                <a:spcPts val="8490"/>
              </a:lnSpc>
              <a:spcBef>
                <a:spcPct val="0"/>
              </a:spcBef>
            </a:pPr>
            <a:r>
              <a:rPr lang="en-US" sz="7718">
                <a:solidFill>
                  <a:srgbClr val="000000"/>
                </a:solidFill>
                <a:latin typeface="League Spartan"/>
                <a:ea typeface="League Spartan"/>
                <a:cs typeface="League Spartan"/>
                <a:sym typeface="League Spartan"/>
              </a:rPr>
              <a:t>14</a:t>
            </a:r>
          </a:p>
        </p:txBody>
      </p:sp>
      <p:sp>
        <p:nvSpPr>
          <p:cNvPr id="11" name="TextBox 11"/>
          <p:cNvSpPr txBox="1"/>
          <p:nvPr/>
        </p:nvSpPr>
        <p:spPr>
          <a:xfrm>
            <a:off x="3108726" y="443636"/>
            <a:ext cx="12667994" cy="1046302"/>
          </a:xfrm>
          <a:prstGeom prst="rect">
            <a:avLst/>
          </a:prstGeom>
        </p:spPr>
        <p:txBody>
          <a:bodyPr lIns="0" tIns="0" rIns="0" bIns="0" rtlCol="0" anchor="t">
            <a:spAutoFit/>
          </a:bodyPr>
          <a:lstStyle/>
          <a:p>
            <a:pPr algn="ctr">
              <a:lnSpc>
                <a:spcPts val="8479"/>
              </a:lnSpc>
            </a:pPr>
            <a:r>
              <a:rPr lang="en-US" sz="6056">
                <a:solidFill>
                  <a:srgbClr val="000000"/>
                </a:solidFill>
                <a:latin typeface="Chewy"/>
                <a:ea typeface="Chewy"/>
                <a:cs typeface="Chewy"/>
                <a:sym typeface="Chewy"/>
              </a:rPr>
              <a:t>Other types of sources </a:t>
            </a:r>
          </a:p>
        </p:txBody>
      </p:sp>
      <p:sp>
        <p:nvSpPr>
          <p:cNvPr id="12" name="AutoShape 12"/>
          <p:cNvSpPr/>
          <p:nvPr/>
        </p:nvSpPr>
        <p:spPr>
          <a:xfrm flipV="1">
            <a:off x="5182677" y="8018608"/>
            <a:ext cx="1308354" cy="186379"/>
          </a:xfrm>
          <a:prstGeom prst="line">
            <a:avLst/>
          </a:prstGeom>
          <a:ln w="38100" cap="flat">
            <a:solidFill>
              <a:srgbClr val="FF3131"/>
            </a:solidFill>
            <a:prstDash val="solid"/>
            <a:headEnd type="none" w="sm" len="sm"/>
            <a:tailEnd type="arrow" w="med" len="sm"/>
          </a:ln>
        </p:spPr>
        <p:txBody>
          <a:bodyPr/>
          <a:lstStyle/>
          <a:p>
            <a:endParaRPr lang="en-US"/>
          </a:p>
        </p:txBody>
      </p:sp>
      <p:sp>
        <p:nvSpPr>
          <p:cNvPr id="13" name="TextBox 13"/>
          <p:cNvSpPr txBox="1"/>
          <p:nvPr/>
        </p:nvSpPr>
        <p:spPr>
          <a:xfrm>
            <a:off x="3453418" y="7952592"/>
            <a:ext cx="1550308" cy="457165"/>
          </a:xfrm>
          <a:prstGeom prst="rect">
            <a:avLst/>
          </a:prstGeom>
        </p:spPr>
        <p:txBody>
          <a:bodyPr lIns="0" tIns="0" rIns="0" bIns="0" rtlCol="0" anchor="t">
            <a:spAutoFit/>
          </a:bodyPr>
          <a:lstStyle/>
          <a:p>
            <a:pPr algn="ctr">
              <a:lnSpc>
                <a:spcPts val="3794"/>
              </a:lnSpc>
            </a:pPr>
            <a:r>
              <a:rPr lang="en-US" sz="2710">
                <a:solidFill>
                  <a:srgbClr val="000000"/>
                </a:solidFill>
                <a:latin typeface="Chewy"/>
                <a:ea typeface="Chewy"/>
                <a:cs typeface="Chewy"/>
                <a:sym typeface="Chewy"/>
              </a:rPr>
              <a:t>Source title</a:t>
            </a:r>
          </a:p>
        </p:txBody>
      </p:sp>
      <p:sp>
        <p:nvSpPr>
          <p:cNvPr id="14" name="AutoShape 14"/>
          <p:cNvSpPr/>
          <p:nvPr/>
        </p:nvSpPr>
        <p:spPr>
          <a:xfrm flipV="1">
            <a:off x="5179991" y="8428616"/>
            <a:ext cx="1308354" cy="186379"/>
          </a:xfrm>
          <a:prstGeom prst="line">
            <a:avLst/>
          </a:prstGeom>
          <a:ln w="38100" cap="flat">
            <a:solidFill>
              <a:srgbClr val="FF3131"/>
            </a:solidFill>
            <a:prstDash val="solid"/>
            <a:headEnd type="none" w="sm" len="sm"/>
            <a:tailEnd type="arrow" w="med" len="sm"/>
          </a:ln>
        </p:spPr>
        <p:txBody>
          <a:bodyPr/>
          <a:lstStyle/>
          <a:p>
            <a:endParaRPr lang="en-US"/>
          </a:p>
        </p:txBody>
      </p:sp>
      <p:sp>
        <p:nvSpPr>
          <p:cNvPr id="15" name="TextBox 15"/>
          <p:cNvSpPr txBox="1"/>
          <p:nvPr/>
        </p:nvSpPr>
        <p:spPr>
          <a:xfrm>
            <a:off x="4039655" y="8380991"/>
            <a:ext cx="964071" cy="457165"/>
          </a:xfrm>
          <a:prstGeom prst="rect">
            <a:avLst/>
          </a:prstGeom>
        </p:spPr>
        <p:txBody>
          <a:bodyPr lIns="0" tIns="0" rIns="0" bIns="0" rtlCol="0" anchor="t">
            <a:spAutoFit/>
          </a:bodyPr>
          <a:lstStyle/>
          <a:p>
            <a:pPr algn="ctr">
              <a:lnSpc>
                <a:spcPts val="3794"/>
              </a:lnSpc>
            </a:pPr>
            <a:r>
              <a:rPr lang="en-US" sz="2710">
                <a:solidFill>
                  <a:srgbClr val="000000"/>
                </a:solidFill>
                <a:latin typeface="Chewy"/>
                <a:ea typeface="Chewy"/>
                <a:cs typeface="Chewy"/>
                <a:sym typeface="Chewy"/>
              </a:rPr>
              <a:t>Author</a:t>
            </a:r>
          </a:p>
        </p:txBody>
      </p:sp>
      <p:sp>
        <p:nvSpPr>
          <p:cNvPr id="16" name="AutoShape 16"/>
          <p:cNvSpPr/>
          <p:nvPr/>
        </p:nvSpPr>
        <p:spPr>
          <a:xfrm flipH="1">
            <a:off x="7960091" y="8652356"/>
            <a:ext cx="720806" cy="66206"/>
          </a:xfrm>
          <a:prstGeom prst="line">
            <a:avLst/>
          </a:prstGeom>
          <a:ln w="38100" cap="flat">
            <a:solidFill>
              <a:srgbClr val="FF3131"/>
            </a:solidFill>
            <a:prstDash val="solid"/>
            <a:headEnd type="none" w="sm" len="sm"/>
            <a:tailEnd type="arrow" w="med" len="sm"/>
          </a:ln>
        </p:spPr>
        <p:txBody>
          <a:bodyPr/>
          <a:lstStyle/>
          <a:p>
            <a:endParaRPr lang="en-US"/>
          </a:p>
        </p:txBody>
      </p:sp>
      <p:sp>
        <p:nvSpPr>
          <p:cNvPr id="17" name="TextBox 17"/>
          <p:cNvSpPr txBox="1"/>
          <p:nvPr/>
        </p:nvSpPr>
        <p:spPr>
          <a:xfrm>
            <a:off x="8854088" y="8380991"/>
            <a:ext cx="3591879" cy="463973"/>
          </a:xfrm>
          <a:prstGeom prst="rect">
            <a:avLst/>
          </a:prstGeom>
        </p:spPr>
        <p:txBody>
          <a:bodyPr wrap="square" lIns="0" tIns="0" rIns="0" bIns="0" rtlCol="0" anchor="t">
            <a:spAutoFit/>
          </a:bodyPr>
          <a:lstStyle/>
          <a:p>
            <a:pPr algn="ctr">
              <a:lnSpc>
                <a:spcPts val="3794"/>
              </a:lnSpc>
            </a:pPr>
            <a:r>
              <a:rPr lang="en-US" sz="2710" dirty="0">
                <a:solidFill>
                  <a:srgbClr val="000000"/>
                </a:solidFill>
                <a:latin typeface="Chewy"/>
                <a:ea typeface="Chewy"/>
                <a:cs typeface="Chewy"/>
                <a:sym typeface="Chewy"/>
              </a:rPr>
              <a:t>When it was published</a:t>
            </a:r>
          </a:p>
        </p:txBody>
      </p:sp>
      <p:sp>
        <p:nvSpPr>
          <p:cNvPr id="18" name="AutoShape 18"/>
          <p:cNvSpPr/>
          <p:nvPr/>
        </p:nvSpPr>
        <p:spPr>
          <a:xfrm flipH="1">
            <a:off x="8685095" y="2086052"/>
            <a:ext cx="1289076" cy="291220"/>
          </a:xfrm>
          <a:prstGeom prst="line">
            <a:avLst/>
          </a:prstGeom>
          <a:ln w="38100" cap="flat">
            <a:solidFill>
              <a:srgbClr val="FF3131"/>
            </a:solidFill>
            <a:prstDash val="solid"/>
            <a:headEnd type="none" w="sm" len="sm"/>
            <a:tailEnd type="arrow" w="med" len="sm"/>
          </a:ln>
        </p:spPr>
        <p:txBody>
          <a:bodyPr/>
          <a:lstStyle/>
          <a:p>
            <a:endParaRPr lang="en-US"/>
          </a:p>
        </p:txBody>
      </p:sp>
      <p:sp>
        <p:nvSpPr>
          <p:cNvPr id="19" name="TextBox 19"/>
          <p:cNvSpPr txBox="1"/>
          <p:nvPr/>
        </p:nvSpPr>
        <p:spPr>
          <a:xfrm>
            <a:off x="9762257" y="1774497"/>
            <a:ext cx="3591880" cy="457165"/>
          </a:xfrm>
          <a:prstGeom prst="rect">
            <a:avLst/>
          </a:prstGeom>
        </p:spPr>
        <p:txBody>
          <a:bodyPr lIns="0" tIns="0" rIns="0" bIns="0" rtlCol="0" anchor="t">
            <a:spAutoFit/>
          </a:bodyPr>
          <a:lstStyle/>
          <a:p>
            <a:pPr algn="ctr">
              <a:lnSpc>
                <a:spcPts val="3794"/>
              </a:lnSpc>
            </a:pPr>
            <a:r>
              <a:rPr lang="en-US" sz="2710">
                <a:solidFill>
                  <a:srgbClr val="000000"/>
                </a:solidFill>
                <a:latin typeface="Chewy"/>
                <a:ea typeface="Chewy"/>
                <a:cs typeface="Chewy"/>
                <a:sym typeface="Chewy"/>
              </a:rPr>
              <a:t>Source location (URL)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7854" y="-602482"/>
            <a:ext cx="19463708" cy="11491964"/>
            <a:chOff x="0" y="0"/>
            <a:chExt cx="1524313" cy="900000"/>
          </a:xfrm>
        </p:grpSpPr>
        <p:sp>
          <p:nvSpPr>
            <p:cNvPr id="3" name="Freeform 3"/>
            <p:cNvSpPr/>
            <p:nvPr/>
          </p:nvSpPr>
          <p:spPr>
            <a:xfrm>
              <a:off x="0" y="0"/>
              <a:ext cx="1524312" cy="900000"/>
            </a:xfrm>
            <a:custGeom>
              <a:avLst/>
              <a:gdLst/>
              <a:ahLst/>
              <a:cxnLst/>
              <a:rect l="l" t="t" r="r" b="b"/>
              <a:pathLst>
                <a:path w="1524312" h="900000">
                  <a:moveTo>
                    <a:pt x="508379" y="19070"/>
                  </a:moveTo>
                  <a:cubicBezTo>
                    <a:pt x="586274" y="7556"/>
                    <a:pt x="675370" y="0"/>
                    <a:pt x="762567" y="0"/>
                  </a:cubicBezTo>
                  <a:cubicBezTo>
                    <a:pt x="849766" y="0"/>
                    <a:pt x="933674" y="6476"/>
                    <a:pt x="1010997" y="17990"/>
                  </a:cubicBezTo>
                  <a:cubicBezTo>
                    <a:pt x="1012645" y="18350"/>
                    <a:pt x="1014289" y="18350"/>
                    <a:pt x="1015934" y="18710"/>
                  </a:cubicBezTo>
                  <a:cubicBezTo>
                    <a:pt x="1306318" y="64765"/>
                    <a:pt x="1520200" y="186379"/>
                    <a:pt x="1524312" y="330439"/>
                  </a:cubicBezTo>
                  <a:lnTo>
                    <a:pt x="1524312" y="900000"/>
                  </a:lnTo>
                  <a:lnTo>
                    <a:pt x="0" y="900000"/>
                  </a:lnTo>
                  <a:lnTo>
                    <a:pt x="0" y="330862"/>
                  </a:lnTo>
                  <a:cubicBezTo>
                    <a:pt x="4113" y="185660"/>
                    <a:pt x="214704" y="64045"/>
                    <a:pt x="508379" y="19070"/>
                  </a:cubicBezTo>
                  <a:close/>
                </a:path>
              </a:pathLst>
            </a:custGeom>
            <a:solidFill>
              <a:srgbClr val="F6DFDC"/>
            </a:solidFill>
          </p:spPr>
          <p:txBody>
            <a:bodyPr/>
            <a:lstStyle/>
            <a:p>
              <a:endParaRPr lang="en-US"/>
            </a:p>
          </p:txBody>
        </p:sp>
        <p:sp>
          <p:nvSpPr>
            <p:cNvPr id="4" name="TextBox 4"/>
            <p:cNvSpPr txBox="1"/>
            <p:nvPr/>
          </p:nvSpPr>
          <p:spPr>
            <a:xfrm>
              <a:off x="0" y="88900"/>
              <a:ext cx="1524313" cy="8111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38577" y="540613"/>
            <a:ext cx="2421909" cy="2347050"/>
          </a:xfrm>
          <a:custGeom>
            <a:avLst/>
            <a:gdLst/>
            <a:ahLst/>
            <a:cxnLst/>
            <a:rect l="l" t="t" r="r" b="b"/>
            <a:pathLst>
              <a:path w="2421909" h="2347050">
                <a:moveTo>
                  <a:pt x="0" y="0"/>
                </a:moveTo>
                <a:lnTo>
                  <a:pt x="2421910" y="0"/>
                </a:lnTo>
                <a:lnTo>
                  <a:pt x="2421910" y="2347050"/>
                </a:lnTo>
                <a:lnTo>
                  <a:pt x="0" y="23470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p:cNvGrpSpPr/>
          <p:nvPr/>
        </p:nvGrpSpPr>
        <p:grpSpPr>
          <a:xfrm>
            <a:off x="1017233" y="3949458"/>
            <a:ext cx="3886507" cy="3674097"/>
            <a:chOff x="0" y="0"/>
            <a:chExt cx="859790" cy="812800"/>
          </a:xfrm>
        </p:grpSpPr>
        <p:sp>
          <p:nvSpPr>
            <p:cNvPr id="7" name="Freeform 7"/>
            <p:cNvSpPr/>
            <p:nvPr/>
          </p:nvSpPr>
          <p:spPr>
            <a:xfrm>
              <a:off x="0" y="0"/>
              <a:ext cx="859790" cy="812800"/>
            </a:xfrm>
            <a:custGeom>
              <a:avLst/>
              <a:gdLst/>
              <a:ahLst/>
              <a:cxnLst/>
              <a:rect l="l" t="t" r="r" b="b"/>
              <a:pathLst>
                <a:path w="859790" h="812800">
                  <a:moveTo>
                    <a:pt x="429895" y="0"/>
                  </a:moveTo>
                  <a:cubicBezTo>
                    <a:pt x="192471" y="0"/>
                    <a:pt x="0" y="181951"/>
                    <a:pt x="0" y="406400"/>
                  </a:cubicBezTo>
                  <a:cubicBezTo>
                    <a:pt x="0" y="630849"/>
                    <a:pt x="192471" y="812800"/>
                    <a:pt x="429895" y="812800"/>
                  </a:cubicBezTo>
                  <a:cubicBezTo>
                    <a:pt x="667320" y="812800"/>
                    <a:pt x="859790" y="630849"/>
                    <a:pt x="859790" y="406400"/>
                  </a:cubicBezTo>
                  <a:cubicBezTo>
                    <a:pt x="859790" y="181951"/>
                    <a:pt x="667320" y="0"/>
                    <a:pt x="429895" y="0"/>
                  </a:cubicBezTo>
                  <a:close/>
                </a:path>
              </a:pathLst>
            </a:custGeom>
            <a:solidFill>
              <a:srgbClr val="E18A5E"/>
            </a:solidFill>
          </p:spPr>
          <p:txBody>
            <a:bodyPr/>
            <a:lstStyle/>
            <a:p>
              <a:endParaRPr lang="en-US"/>
            </a:p>
          </p:txBody>
        </p:sp>
        <p:sp>
          <p:nvSpPr>
            <p:cNvPr id="8" name="TextBox 8"/>
            <p:cNvSpPr txBox="1"/>
            <p:nvPr/>
          </p:nvSpPr>
          <p:spPr>
            <a:xfrm>
              <a:off x="87874" y="2363"/>
              <a:ext cx="698580" cy="774700"/>
            </a:xfrm>
            <a:prstGeom prst="rect">
              <a:avLst/>
            </a:prstGeom>
          </p:spPr>
          <p:txBody>
            <a:bodyPr lIns="50800" tIns="50800" rIns="50800" bIns="50800" rtlCol="0" anchor="ctr"/>
            <a:lstStyle/>
            <a:p>
              <a:pPr algn="ctr">
                <a:lnSpc>
                  <a:spcPts val="7419"/>
                </a:lnSpc>
              </a:pPr>
              <a:r>
                <a:rPr lang="en-US" sz="5299" dirty="0">
                  <a:solidFill>
                    <a:srgbClr val="000000"/>
                  </a:solidFill>
                  <a:latin typeface="Chewy"/>
                  <a:ea typeface="Chewy"/>
                  <a:cs typeface="Chewy"/>
                  <a:sym typeface="Chewy"/>
                </a:rPr>
                <a:t>Podcasts</a:t>
              </a:r>
            </a:p>
          </p:txBody>
        </p:sp>
      </p:grpSp>
      <p:sp>
        <p:nvSpPr>
          <p:cNvPr id="9" name="AutoShape 9"/>
          <p:cNvSpPr/>
          <p:nvPr/>
        </p:nvSpPr>
        <p:spPr>
          <a:xfrm flipH="1">
            <a:off x="7960091" y="8652356"/>
            <a:ext cx="720806" cy="66206"/>
          </a:xfrm>
          <a:prstGeom prst="line">
            <a:avLst/>
          </a:prstGeom>
          <a:ln w="38100" cap="flat">
            <a:solidFill>
              <a:srgbClr val="FF3131"/>
            </a:solidFill>
            <a:prstDash val="solid"/>
            <a:headEnd type="none" w="sm" len="sm"/>
            <a:tailEnd type="arrow" w="med" len="sm"/>
          </a:ln>
        </p:spPr>
        <p:txBody>
          <a:bodyPr/>
          <a:lstStyle/>
          <a:p>
            <a:endParaRPr lang="en-US"/>
          </a:p>
        </p:txBody>
      </p:sp>
      <p:sp>
        <p:nvSpPr>
          <p:cNvPr id="10" name="AutoShape 10"/>
          <p:cNvSpPr/>
          <p:nvPr/>
        </p:nvSpPr>
        <p:spPr>
          <a:xfrm>
            <a:off x="6213533" y="3697864"/>
            <a:ext cx="773194" cy="93648"/>
          </a:xfrm>
          <a:prstGeom prst="line">
            <a:avLst/>
          </a:prstGeom>
          <a:ln w="38100" cap="flat">
            <a:solidFill>
              <a:srgbClr val="FF3131"/>
            </a:solidFill>
            <a:prstDash val="solid"/>
            <a:headEnd type="none" w="sm" len="sm"/>
            <a:tailEnd type="arrow" w="med" len="sm"/>
          </a:ln>
        </p:spPr>
        <p:txBody>
          <a:bodyPr/>
          <a:lstStyle/>
          <a:p>
            <a:endParaRPr lang="en-US"/>
          </a:p>
        </p:txBody>
      </p:sp>
      <p:sp>
        <p:nvSpPr>
          <p:cNvPr id="11" name="Freeform 11"/>
          <p:cNvSpPr/>
          <p:nvPr/>
        </p:nvSpPr>
        <p:spPr>
          <a:xfrm>
            <a:off x="6989018" y="2487094"/>
            <a:ext cx="10288457" cy="7417918"/>
          </a:xfrm>
          <a:custGeom>
            <a:avLst/>
            <a:gdLst/>
            <a:ahLst/>
            <a:cxnLst/>
            <a:rect l="l" t="t" r="r" b="b"/>
            <a:pathLst>
              <a:path w="10288457" h="7417918">
                <a:moveTo>
                  <a:pt x="0" y="0"/>
                </a:moveTo>
                <a:lnTo>
                  <a:pt x="10288457" y="0"/>
                </a:lnTo>
                <a:lnTo>
                  <a:pt x="10288457" y="7417918"/>
                </a:lnTo>
                <a:lnTo>
                  <a:pt x="0" y="7417918"/>
                </a:lnTo>
                <a:lnTo>
                  <a:pt x="0" y="0"/>
                </a:lnTo>
                <a:close/>
              </a:path>
            </a:pathLst>
          </a:custGeom>
          <a:blipFill>
            <a:blip r:embed="rId5"/>
            <a:stretch>
              <a:fillRect l="-35371" t="-8756" b="-8591"/>
            </a:stretch>
          </a:blipFill>
        </p:spPr>
        <p:txBody>
          <a:bodyPr/>
          <a:lstStyle/>
          <a:p>
            <a:endParaRPr lang="en-US"/>
          </a:p>
        </p:txBody>
      </p:sp>
      <p:sp>
        <p:nvSpPr>
          <p:cNvPr id="12" name="AutoShape 12"/>
          <p:cNvSpPr/>
          <p:nvPr/>
        </p:nvSpPr>
        <p:spPr>
          <a:xfrm flipV="1">
            <a:off x="13583768" y="8636363"/>
            <a:ext cx="834608" cy="164398"/>
          </a:xfrm>
          <a:prstGeom prst="line">
            <a:avLst/>
          </a:prstGeom>
          <a:ln w="38100" cap="flat">
            <a:solidFill>
              <a:srgbClr val="FF3131"/>
            </a:solidFill>
            <a:prstDash val="solid"/>
            <a:headEnd type="none" w="sm" len="sm"/>
            <a:tailEnd type="arrow" w="med" len="sm"/>
          </a:ln>
        </p:spPr>
        <p:txBody>
          <a:bodyPr/>
          <a:lstStyle/>
          <a:p>
            <a:endParaRPr lang="en-US"/>
          </a:p>
        </p:txBody>
      </p:sp>
      <p:sp>
        <p:nvSpPr>
          <p:cNvPr id="13" name="AutoShape 13"/>
          <p:cNvSpPr/>
          <p:nvPr/>
        </p:nvSpPr>
        <p:spPr>
          <a:xfrm flipV="1">
            <a:off x="5781889" y="7661274"/>
            <a:ext cx="1308354" cy="186379"/>
          </a:xfrm>
          <a:prstGeom prst="line">
            <a:avLst/>
          </a:prstGeom>
          <a:ln w="38100" cap="flat">
            <a:solidFill>
              <a:srgbClr val="FF3131"/>
            </a:solidFill>
            <a:prstDash val="solid"/>
            <a:headEnd type="none" w="sm" len="sm"/>
            <a:tailEnd type="arrow" w="med" len="sm"/>
          </a:ln>
        </p:spPr>
        <p:txBody>
          <a:bodyPr/>
          <a:lstStyle/>
          <a:p>
            <a:endParaRPr lang="en-US"/>
          </a:p>
        </p:txBody>
      </p:sp>
      <p:sp>
        <p:nvSpPr>
          <p:cNvPr id="14" name="TextBox 14"/>
          <p:cNvSpPr txBox="1"/>
          <p:nvPr/>
        </p:nvSpPr>
        <p:spPr>
          <a:xfrm>
            <a:off x="1208206" y="1452603"/>
            <a:ext cx="1066874" cy="1129919"/>
          </a:xfrm>
          <a:prstGeom prst="rect">
            <a:avLst/>
          </a:prstGeom>
        </p:spPr>
        <p:txBody>
          <a:bodyPr lIns="0" tIns="0" rIns="0" bIns="0" rtlCol="0" anchor="t">
            <a:spAutoFit/>
          </a:bodyPr>
          <a:lstStyle/>
          <a:p>
            <a:pPr algn="l">
              <a:lnSpc>
                <a:spcPts val="8767"/>
              </a:lnSpc>
              <a:spcBef>
                <a:spcPct val="0"/>
              </a:spcBef>
            </a:pPr>
            <a:r>
              <a:rPr lang="en-US" sz="7970">
                <a:solidFill>
                  <a:srgbClr val="000000"/>
                </a:solidFill>
                <a:latin typeface="League Spartan"/>
                <a:ea typeface="League Spartan"/>
                <a:cs typeface="League Spartan"/>
                <a:sym typeface="League Spartan"/>
              </a:rPr>
              <a:t>15</a:t>
            </a:r>
          </a:p>
        </p:txBody>
      </p:sp>
      <p:sp>
        <p:nvSpPr>
          <p:cNvPr id="15" name="TextBox 15"/>
          <p:cNvSpPr txBox="1"/>
          <p:nvPr/>
        </p:nvSpPr>
        <p:spPr>
          <a:xfrm>
            <a:off x="3108726" y="443636"/>
            <a:ext cx="12667994" cy="1046302"/>
          </a:xfrm>
          <a:prstGeom prst="rect">
            <a:avLst/>
          </a:prstGeom>
        </p:spPr>
        <p:txBody>
          <a:bodyPr lIns="0" tIns="0" rIns="0" bIns="0" rtlCol="0" anchor="t">
            <a:spAutoFit/>
          </a:bodyPr>
          <a:lstStyle/>
          <a:p>
            <a:pPr algn="ctr">
              <a:lnSpc>
                <a:spcPts val="8479"/>
              </a:lnSpc>
            </a:pPr>
            <a:r>
              <a:rPr lang="en-US" sz="6056">
                <a:solidFill>
                  <a:srgbClr val="000000"/>
                </a:solidFill>
                <a:latin typeface="Chewy"/>
                <a:ea typeface="Chewy"/>
                <a:cs typeface="Chewy"/>
                <a:sym typeface="Chewy"/>
              </a:rPr>
              <a:t>Other types of sources </a:t>
            </a:r>
          </a:p>
        </p:txBody>
      </p:sp>
      <p:sp>
        <p:nvSpPr>
          <p:cNvPr id="16" name="TextBox 16"/>
          <p:cNvSpPr txBox="1"/>
          <p:nvPr/>
        </p:nvSpPr>
        <p:spPr>
          <a:xfrm>
            <a:off x="4521691" y="3492293"/>
            <a:ext cx="1550308" cy="457165"/>
          </a:xfrm>
          <a:prstGeom prst="rect">
            <a:avLst/>
          </a:prstGeom>
        </p:spPr>
        <p:txBody>
          <a:bodyPr lIns="0" tIns="0" rIns="0" bIns="0" rtlCol="0" anchor="t">
            <a:spAutoFit/>
          </a:bodyPr>
          <a:lstStyle/>
          <a:p>
            <a:pPr algn="ctr">
              <a:lnSpc>
                <a:spcPts val="3794"/>
              </a:lnSpc>
            </a:pPr>
            <a:r>
              <a:rPr lang="en-US" sz="2710">
                <a:solidFill>
                  <a:srgbClr val="000000"/>
                </a:solidFill>
                <a:latin typeface="Chewy"/>
                <a:ea typeface="Chewy"/>
                <a:cs typeface="Chewy"/>
                <a:sym typeface="Chewy"/>
              </a:rPr>
              <a:t>Source title</a:t>
            </a:r>
          </a:p>
        </p:txBody>
      </p:sp>
      <p:sp>
        <p:nvSpPr>
          <p:cNvPr id="17" name="TextBox 17"/>
          <p:cNvSpPr txBox="1"/>
          <p:nvPr/>
        </p:nvSpPr>
        <p:spPr>
          <a:xfrm>
            <a:off x="4608480" y="7595258"/>
            <a:ext cx="1143022" cy="457165"/>
          </a:xfrm>
          <a:prstGeom prst="rect">
            <a:avLst/>
          </a:prstGeom>
        </p:spPr>
        <p:txBody>
          <a:bodyPr lIns="0" tIns="0" rIns="0" bIns="0" rtlCol="0" anchor="t">
            <a:spAutoFit/>
          </a:bodyPr>
          <a:lstStyle/>
          <a:p>
            <a:pPr algn="ctr">
              <a:lnSpc>
                <a:spcPts val="3794"/>
              </a:lnSpc>
            </a:pPr>
            <a:r>
              <a:rPr lang="en-US" sz="2710">
                <a:solidFill>
                  <a:srgbClr val="000000"/>
                </a:solidFill>
                <a:latin typeface="Chewy"/>
                <a:ea typeface="Chewy"/>
                <a:cs typeface="Chewy"/>
                <a:sym typeface="Chewy"/>
              </a:rPr>
              <a:t>Authors</a:t>
            </a:r>
          </a:p>
        </p:txBody>
      </p:sp>
      <p:sp>
        <p:nvSpPr>
          <p:cNvPr id="18" name="TextBox 18"/>
          <p:cNvSpPr txBox="1"/>
          <p:nvPr/>
        </p:nvSpPr>
        <p:spPr>
          <a:xfrm>
            <a:off x="8854089" y="8380991"/>
            <a:ext cx="2991342" cy="457165"/>
          </a:xfrm>
          <a:prstGeom prst="rect">
            <a:avLst/>
          </a:prstGeom>
        </p:spPr>
        <p:txBody>
          <a:bodyPr lIns="0" tIns="0" rIns="0" bIns="0" rtlCol="0" anchor="t">
            <a:spAutoFit/>
          </a:bodyPr>
          <a:lstStyle/>
          <a:p>
            <a:pPr algn="ctr">
              <a:lnSpc>
                <a:spcPts val="3794"/>
              </a:lnSpc>
            </a:pPr>
            <a:r>
              <a:rPr lang="en-US" sz="2710">
                <a:solidFill>
                  <a:srgbClr val="000000"/>
                </a:solidFill>
                <a:latin typeface="Chewy"/>
                <a:ea typeface="Chewy"/>
                <a:cs typeface="Chewy"/>
                <a:sym typeface="Chewy"/>
              </a:rPr>
              <a:t>When it was published</a:t>
            </a:r>
          </a:p>
        </p:txBody>
      </p:sp>
      <p:sp>
        <p:nvSpPr>
          <p:cNvPr id="19" name="AutoShape 19"/>
          <p:cNvSpPr/>
          <p:nvPr/>
        </p:nvSpPr>
        <p:spPr>
          <a:xfrm>
            <a:off x="6436066" y="3710996"/>
            <a:ext cx="536860" cy="564251"/>
          </a:xfrm>
          <a:prstGeom prst="line">
            <a:avLst/>
          </a:prstGeom>
          <a:ln w="38100" cap="flat">
            <a:solidFill>
              <a:srgbClr val="FF3131"/>
            </a:solidFill>
            <a:prstDash val="solid"/>
            <a:headEnd type="none" w="sm" len="sm"/>
            <a:tailEnd type="arrow" w="med" len="sm"/>
          </a:ln>
        </p:spPr>
        <p:txBody>
          <a:bodyPr/>
          <a:lstStyle/>
          <a:p>
            <a:endParaRPr lang="en-US"/>
          </a:p>
        </p:txBody>
      </p:sp>
      <p:sp>
        <p:nvSpPr>
          <p:cNvPr id="20" name="TextBox 20"/>
          <p:cNvSpPr txBox="1"/>
          <p:nvPr/>
        </p:nvSpPr>
        <p:spPr>
          <a:xfrm>
            <a:off x="10020916" y="8585761"/>
            <a:ext cx="3562853" cy="457165"/>
          </a:xfrm>
          <a:prstGeom prst="rect">
            <a:avLst/>
          </a:prstGeom>
        </p:spPr>
        <p:txBody>
          <a:bodyPr lIns="0" tIns="0" rIns="0" bIns="0" rtlCol="0" anchor="t">
            <a:spAutoFit/>
          </a:bodyPr>
          <a:lstStyle/>
          <a:p>
            <a:pPr algn="ctr">
              <a:lnSpc>
                <a:spcPts val="3794"/>
              </a:lnSpc>
            </a:pPr>
            <a:r>
              <a:rPr lang="en-US" sz="2710">
                <a:solidFill>
                  <a:srgbClr val="FFFFFF"/>
                </a:solidFill>
                <a:latin typeface="Chewy"/>
                <a:ea typeface="Chewy"/>
                <a:cs typeface="Chewy"/>
                <a:sym typeface="Chewy"/>
              </a:rPr>
              <a:t>Who published the source</a:t>
            </a:r>
          </a:p>
        </p:txBody>
      </p:sp>
      <p:sp>
        <p:nvSpPr>
          <p:cNvPr id="21" name="AutoShape 21"/>
          <p:cNvSpPr/>
          <p:nvPr/>
        </p:nvSpPr>
        <p:spPr>
          <a:xfrm flipV="1">
            <a:off x="6436066" y="5050311"/>
            <a:ext cx="651490" cy="93189"/>
          </a:xfrm>
          <a:prstGeom prst="line">
            <a:avLst/>
          </a:prstGeom>
          <a:ln w="38100" cap="flat">
            <a:solidFill>
              <a:srgbClr val="FF3131"/>
            </a:solidFill>
            <a:prstDash val="solid"/>
            <a:headEnd type="none" w="sm" len="sm"/>
            <a:tailEnd type="arrow" w="med" len="sm"/>
          </a:ln>
        </p:spPr>
        <p:txBody>
          <a:bodyPr/>
          <a:lstStyle/>
          <a:p>
            <a:endParaRPr lang="en-US"/>
          </a:p>
        </p:txBody>
      </p:sp>
      <p:sp>
        <p:nvSpPr>
          <p:cNvPr id="22" name="TextBox 22"/>
          <p:cNvSpPr txBox="1"/>
          <p:nvPr/>
        </p:nvSpPr>
        <p:spPr>
          <a:xfrm>
            <a:off x="4826248" y="4651912"/>
            <a:ext cx="1850508" cy="935552"/>
          </a:xfrm>
          <a:prstGeom prst="rect">
            <a:avLst/>
          </a:prstGeom>
        </p:spPr>
        <p:txBody>
          <a:bodyPr lIns="0" tIns="0" rIns="0" bIns="0" rtlCol="0" anchor="t">
            <a:spAutoFit/>
          </a:bodyPr>
          <a:lstStyle/>
          <a:p>
            <a:pPr algn="ctr">
              <a:lnSpc>
                <a:spcPts val="3794"/>
              </a:lnSpc>
            </a:pPr>
            <a:r>
              <a:rPr lang="en-US" sz="2710">
                <a:solidFill>
                  <a:srgbClr val="000000"/>
                </a:solidFill>
                <a:latin typeface="Chewy"/>
                <a:ea typeface="Chewy"/>
                <a:cs typeface="Chewy"/>
                <a:sym typeface="Chewy"/>
              </a:rPr>
              <a:t>When it was published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7854" y="-602482"/>
            <a:ext cx="19463708" cy="11491964"/>
            <a:chOff x="0" y="0"/>
            <a:chExt cx="1524313" cy="900000"/>
          </a:xfrm>
        </p:grpSpPr>
        <p:sp>
          <p:nvSpPr>
            <p:cNvPr id="3" name="Freeform 3"/>
            <p:cNvSpPr/>
            <p:nvPr/>
          </p:nvSpPr>
          <p:spPr>
            <a:xfrm>
              <a:off x="0" y="0"/>
              <a:ext cx="1524312" cy="900000"/>
            </a:xfrm>
            <a:custGeom>
              <a:avLst/>
              <a:gdLst/>
              <a:ahLst/>
              <a:cxnLst/>
              <a:rect l="l" t="t" r="r" b="b"/>
              <a:pathLst>
                <a:path w="1524312" h="900000">
                  <a:moveTo>
                    <a:pt x="508379" y="19070"/>
                  </a:moveTo>
                  <a:cubicBezTo>
                    <a:pt x="586274" y="7556"/>
                    <a:pt x="675370" y="0"/>
                    <a:pt x="762567" y="0"/>
                  </a:cubicBezTo>
                  <a:cubicBezTo>
                    <a:pt x="849766" y="0"/>
                    <a:pt x="933674" y="6476"/>
                    <a:pt x="1010997" y="17990"/>
                  </a:cubicBezTo>
                  <a:cubicBezTo>
                    <a:pt x="1012645" y="18350"/>
                    <a:pt x="1014289" y="18350"/>
                    <a:pt x="1015934" y="18710"/>
                  </a:cubicBezTo>
                  <a:cubicBezTo>
                    <a:pt x="1306318" y="64765"/>
                    <a:pt x="1520200" y="186379"/>
                    <a:pt x="1524312" y="330439"/>
                  </a:cubicBezTo>
                  <a:lnTo>
                    <a:pt x="1524312" y="900000"/>
                  </a:lnTo>
                  <a:lnTo>
                    <a:pt x="0" y="900000"/>
                  </a:lnTo>
                  <a:lnTo>
                    <a:pt x="0" y="330862"/>
                  </a:lnTo>
                  <a:cubicBezTo>
                    <a:pt x="4113" y="185660"/>
                    <a:pt x="214704" y="64045"/>
                    <a:pt x="508379" y="19070"/>
                  </a:cubicBezTo>
                  <a:close/>
                </a:path>
              </a:pathLst>
            </a:custGeom>
            <a:solidFill>
              <a:srgbClr val="F6DFDC"/>
            </a:solidFill>
          </p:spPr>
          <p:txBody>
            <a:bodyPr/>
            <a:lstStyle/>
            <a:p>
              <a:endParaRPr lang="en-US"/>
            </a:p>
          </p:txBody>
        </p:sp>
        <p:sp>
          <p:nvSpPr>
            <p:cNvPr id="4" name="TextBox 4"/>
            <p:cNvSpPr txBox="1"/>
            <p:nvPr/>
          </p:nvSpPr>
          <p:spPr>
            <a:xfrm>
              <a:off x="0" y="88900"/>
              <a:ext cx="1524313" cy="8111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38577" y="540613"/>
            <a:ext cx="2421909" cy="2347050"/>
          </a:xfrm>
          <a:custGeom>
            <a:avLst/>
            <a:gdLst/>
            <a:ahLst/>
            <a:cxnLst/>
            <a:rect l="l" t="t" r="r" b="b"/>
            <a:pathLst>
              <a:path w="2421909" h="2347050">
                <a:moveTo>
                  <a:pt x="0" y="0"/>
                </a:moveTo>
                <a:lnTo>
                  <a:pt x="2421910" y="0"/>
                </a:lnTo>
                <a:lnTo>
                  <a:pt x="2421910" y="2347050"/>
                </a:lnTo>
                <a:lnTo>
                  <a:pt x="0" y="23470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p:cNvGrpSpPr/>
          <p:nvPr/>
        </p:nvGrpSpPr>
        <p:grpSpPr>
          <a:xfrm>
            <a:off x="289269" y="3341546"/>
            <a:ext cx="6080363" cy="5916754"/>
            <a:chOff x="0" y="0"/>
            <a:chExt cx="1342728" cy="1306598"/>
          </a:xfrm>
        </p:grpSpPr>
        <p:sp>
          <p:nvSpPr>
            <p:cNvPr id="7" name="Freeform 7"/>
            <p:cNvSpPr/>
            <p:nvPr/>
          </p:nvSpPr>
          <p:spPr>
            <a:xfrm>
              <a:off x="0" y="0"/>
              <a:ext cx="1342728" cy="1306598"/>
            </a:xfrm>
            <a:custGeom>
              <a:avLst/>
              <a:gdLst/>
              <a:ahLst/>
              <a:cxnLst/>
              <a:rect l="l" t="t" r="r" b="b"/>
              <a:pathLst>
                <a:path w="1342728" h="1306598">
                  <a:moveTo>
                    <a:pt x="671364" y="0"/>
                  </a:moveTo>
                  <a:cubicBezTo>
                    <a:pt x="300580" y="0"/>
                    <a:pt x="0" y="292492"/>
                    <a:pt x="0" y="653299"/>
                  </a:cubicBezTo>
                  <a:cubicBezTo>
                    <a:pt x="0" y="1014106"/>
                    <a:pt x="300580" y="1306598"/>
                    <a:pt x="671364" y="1306598"/>
                  </a:cubicBezTo>
                  <a:cubicBezTo>
                    <a:pt x="1042148" y="1306598"/>
                    <a:pt x="1342728" y="1014106"/>
                    <a:pt x="1342728" y="653299"/>
                  </a:cubicBezTo>
                  <a:cubicBezTo>
                    <a:pt x="1342728" y="292492"/>
                    <a:pt x="1042148" y="0"/>
                    <a:pt x="671364" y="0"/>
                  </a:cubicBezTo>
                  <a:close/>
                </a:path>
              </a:pathLst>
            </a:custGeom>
            <a:solidFill>
              <a:srgbClr val="E18A5E"/>
            </a:solidFill>
          </p:spPr>
          <p:txBody>
            <a:bodyPr/>
            <a:lstStyle/>
            <a:p>
              <a:endParaRPr lang="en-US"/>
            </a:p>
          </p:txBody>
        </p:sp>
        <p:sp>
          <p:nvSpPr>
            <p:cNvPr id="8" name="TextBox 8"/>
            <p:cNvSpPr txBox="1"/>
            <p:nvPr/>
          </p:nvSpPr>
          <p:spPr>
            <a:xfrm>
              <a:off x="125881" y="17719"/>
              <a:ext cx="1090966" cy="1166386"/>
            </a:xfrm>
            <a:prstGeom prst="rect">
              <a:avLst/>
            </a:prstGeom>
          </p:spPr>
          <p:txBody>
            <a:bodyPr lIns="50800" tIns="50800" rIns="50800" bIns="50800" rtlCol="0" anchor="ctr"/>
            <a:lstStyle/>
            <a:p>
              <a:pPr algn="ctr">
                <a:lnSpc>
                  <a:spcPts val="6999"/>
                </a:lnSpc>
              </a:pPr>
              <a:r>
                <a:rPr lang="en-US" sz="4999">
                  <a:solidFill>
                    <a:srgbClr val="000000"/>
                  </a:solidFill>
                  <a:latin typeface="Chewy"/>
                  <a:ea typeface="Chewy"/>
                  <a:cs typeface="Chewy"/>
                  <a:sym typeface="Chewy"/>
                </a:rPr>
                <a:t>Your reference list shows where you got your information from</a:t>
              </a:r>
            </a:p>
          </p:txBody>
        </p:sp>
      </p:grpSp>
      <p:sp>
        <p:nvSpPr>
          <p:cNvPr id="9" name="TextBox 9"/>
          <p:cNvSpPr txBox="1"/>
          <p:nvPr/>
        </p:nvSpPr>
        <p:spPr>
          <a:xfrm>
            <a:off x="1182793" y="1461402"/>
            <a:ext cx="1115233" cy="1134357"/>
          </a:xfrm>
          <a:prstGeom prst="rect">
            <a:avLst/>
          </a:prstGeom>
        </p:spPr>
        <p:txBody>
          <a:bodyPr lIns="0" tIns="0" rIns="0" bIns="0" rtlCol="0" anchor="t">
            <a:spAutoFit/>
          </a:bodyPr>
          <a:lstStyle/>
          <a:p>
            <a:pPr algn="l">
              <a:lnSpc>
                <a:spcPts val="8765"/>
              </a:lnSpc>
              <a:spcBef>
                <a:spcPct val="0"/>
              </a:spcBef>
            </a:pPr>
            <a:r>
              <a:rPr lang="en-US" sz="7968">
                <a:solidFill>
                  <a:srgbClr val="000000"/>
                </a:solidFill>
                <a:latin typeface="League Spartan"/>
                <a:ea typeface="League Spartan"/>
                <a:cs typeface="League Spartan"/>
                <a:sym typeface="League Spartan"/>
              </a:rPr>
              <a:t>16</a:t>
            </a:r>
          </a:p>
        </p:txBody>
      </p:sp>
      <p:sp>
        <p:nvSpPr>
          <p:cNvPr id="10" name="TextBox 10"/>
          <p:cNvSpPr txBox="1"/>
          <p:nvPr/>
        </p:nvSpPr>
        <p:spPr>
          <a:xfrm>
            <a:off x="2960487" y="416788"/>
            <a:ext cx="13195877" cy="2051255"/>
          </a:xfrm>
          <a:prstGeom prst="rect">
            <a:avLst/>
          </a:prstGeom>
        </p:spPr>
        <p:txBody>
          <a:bodyPr lIns="0" tIns="0" rIns="0" bIns="0" rtlCol="0" anchor="t">
            <a:spAutoFit/>
          </a:bodyPr>
          <a:lstStyle/>
          <a:p>
            <a:pPr algn="ctr">
              <a:lnSpc>
                <a:spcPts val="8176"/>
              </a:lnSpc>
            </a:pPr>
            <a:r>
              <a:rPr lang="en-US" sz="5840" dirty="0">
                <a:solidFill>
                  <a:srgbClr val="000000"/>
                </a:solidFill>
                <a:latin typeface="Chewy"/>
                <a:ea typeface="Chewy"/>
                <a:cs typeface="Chewy"/>
                <a:sym typeface="Chewy"/>
              </a:rPr>
              <a:t>After gathering all the research for your project, you can build a reference list</a:t>
            </a:r>
          </a:p>
        </p:txBody>
      </p:sp>
      <p:grpSp>
        <p:nvGrpSpPr>
          <p:cNvPr id="11" name="Group 11"/>
          <p:cNvGrpSpPr/>
          <p:nvPr/>
        </p:nvGrpSpPr>
        <p:grpSpPr>
          <a:xfrm>
            <a:off x="6844463" y="3810965"/>
            <a:ext cx="11101616" cy="5057690"/>
            <a:chOff x="0" y="0"/>
            <a:chExt cx="2923882" cy="1332066"/>
          </a:xfrm>
        </p:grpSpPr>
        <p:sp>
          <p:nvSpPr>
            <p:cNvPr id="12" name="Freeform 12"/>
            <p:cNvSpPr/>
            <p:nvPr/>
          </p:nvSpPr>
          <p:spPr>
            <a:xfrm>
              <a:off x="0" y="0"/>
              <a:ext cx="2923882" cy="1332066"/>
            </a:xfrm>
            <a:custGeom>
              <a:avLst/>
              <a:gdLst/>
              <a:ahLst/>
              <a:cxnLst/>
              <a:rect l="l" t="t" r="r" b="b"/>
              <a:pathLst>
                <a:path w="2923882" h="1332066">
                  <a:moveTo>
                    <a:pt x="0" y="0"/>
                  </a:moveTo>
                  <a:lnTo>
                    <a:pt x="2923882" y="0"/>
                  </a:lnTo>
                  <a:lnTo>
                    <a:pt x="2923882" y="1332066"/>
                  </a:lnTo>
                  <a:lnTo>
                    <a:pt x="0" y="1332066"/>
                  </a:lnTo>
                  <a:close/>
                </a:path>
              </a:pathLst>
            </a:custGeom>
            <a:solidFill>
              <a:srgbClr val="FFFFFF"/>
            </a:solidFill>
          </p:spPr>
          <p:txBody>
            <a:bodyPr/>
            <a:lstStyle/>
            <a:p>
              <a:endParaRPr lang="en-US"/>
            </a:p>
          </p:txBody>
        </p:sp>
        <p:sp>
          <p:nvSpPr>
            <p:cNvPr id="13" name="TextBox 13"/>
            <p:cNvSpPr txBox="1"/>
            <p:nvPr/>
          </p:nvSpPr>
          <p:spPr>
            <a:xfrm>
              <a:off x="0" y="-38100"/>
              <a:ext cx="2923882" cy="1370166"/>
            </a:xfrm>
            <a:prstGeom prst="rect">
              <a:avLst/>
            </a:prstGeom>
          </p:spPr>
          <p:txBody>
            <a:bodyPr lIns="50800" tIns="50800" rIns="50800" bIns="50800" rtlCol="0" anchor="ctr"/>
            <a:lstStyle/>
            <a:p>
              <a:pPr algn="l">
                <a:lnSpc>
                  <a:spcPts val="2659"/>
                </a:lnSpc>
              </a:pPr>
              <a:endParaRPr/>
            </a:p>
          </p:txBody>
        </p:sp>
      </p:grpSp>
      <p:sp>
        <p:nvSpPr>
          <p:cNvPr id="14" name="TextBox 14"/>
          <p:cNvSpPr txBox="1"/>
          <p:nvPr/>
        </p:nvSpPr>
        <p:spPr>
          <a:xfrm>
            <a:off x="11074188" y="3903424"/>
            <a:ext cx="2642167" cy="389254"/>
          </a:xfrm>
          <a:prstGeom prst="rect">
            <a:avLst/>
          </a:prstGeom>
        </p:spPr>
        <p:txBody>
          <a:bodyPr lIns="0" tIns="0" rIns="0" bIns="0" rtlCol="0" anchor="t">
            <a:spAutoFit/>
          </a:bodyPr>
          <a:lstStyle/>
          <a:p>
            <a:pPr algn="ctr">
              <a:lnSpc>
                <a:spcPts val="3220"/>
              </a:lnSpc>
            </a:pPr>
            <a:r>
              <a:rPr lang="en-US" sz="2300" b="1">
                <a:solidFill>
                  <a:srgbClr val="000000"/>
                </a:solidFill>
                <a:latin typeface="Canva Sans Bold"/>
                <a:ea typeface="Canva Sans Bold"/>
                <a:cs typeface="Canva Sans Bold"/>
                <a:sym typeface="Canva Sans Bold"/>
              </a:rPr>
              <a:t>Reference List</a:t>
            </a:r>
          </a:p>
        </p:txBody>
      </p:sp>
      <p:sp>
        <p:nvSpPr>
          <p:cNvPr id="15" name="TextBox 15"/>
          <p:cNvSpPr txBox="1"/>
          <p:nvPr/>
        </p:nvSpPr>
        <p:spPr>
          <a:xfrm>
            <a:off x="7498445" y="4870263"/>
            <a:ext cx="9793652" cy="3440429"/>
          </a:xfrm>
          <a:prstGeom prst="rect">
            <a:avLst/>
          </a:prstGeom>
        </p:spPr>
        <p:txBody>
          <a:bodyPr lIns="0" tIns="0" rIns="0" bIns="0" rtlCol="0" anchor="t">
            <a:spAutoFit/>
          </a:bodyPr>
          <a:lstStyle/>
          <a:p>
            <a:pPr algn="l">
              <a:lnSpc>
                <a:spcPts val="2520"/>
              </a:lnSpc>
            </a:pPr>
            <a:r>
              <a:rPr lang="en-US" sz="1800">
                <a:solidFill>
                  <a:srgbClr val="000000"/>
                </a:solidFill>
                <a:latin typeface="Canva Sans"/>
                <a:ea typeface="Canva Sans"/>
                <a:cs typeface="Canva Sans"/>
                <a:sym typeface="Canva Sans"/>
              </a:rPr>
              <a:t>cpac. 2014. </a:t>
            </a:r>
            <a:r>
              <a:rPr lang="en-US" sz="1800" i="1">
                <a:solidFill>
                  <a:srgbClr val="000000"/>
                </a:solidFill>
                <a:latin typeface="Canva Sans Italics"/>
                <a:ea typeface="Canva Sans Italics"/>
                <a:cs typeface="Canva Sans Italics"/>
                <a:sym typeface="Canva Sans Italics"/>
              </a:rPr>
              <a:t>Did You Know? The History of Louis Riel</a:t>
            </a:r>
            <a:r>
              <a:rPr lang="en-US" sz="1800">
                <a:solidFill>
                  <a:srgbClr val="000000"/>
                </a:solidFill>
                <a:latin typeface="Canva Sans"/>
                <a:ea typeface="Canva Sans"/>
                <a:cs typeface="Canva Sans"/>
                <a:sym typeface="Canva Sans"/>
              </a:rPr>
              <a:t>. https://www.youtube.com/watch?v=t5YrtvO7FDs. Accessed on July 15, 2025. </a:t>
            </a:r>
          </a:p>
          <a:p>
            <a:pPr algn="l">
              <a:lnSpc>
                <a:spcPts val="2520"/>
              </a:lnSpc>
            </a:pPr>
            <a:endParaRPr lang="en-US" sz="1800">
              <a:solidFill>
                <a:srgbClr val="000000"/>
              </a:solidFill>
              <a:latin typeface="Canva Sans"/>
              <a:ea typeface="Canva Sans"/>
              <a:cs typeface="Canva Sans"/>
              <a:sym typeface="Canva Sans"/>
            </a:endParaRPr>
          </a:p>
          <a:p>
            <a:pPr algn="l">
              <a:lnSpc>
                <a:spcPts val="2520"/>
              </a:lnSpc>
            </a:pPr>
            <a:r>
              <a:rPr lang="en-US" sz="1800">
                <a:solidFill>
                  <a:srgbClr val="000000"/>
                </a:solidFill>
                <a:latin typeface="Canva Sans"/>
                <a:ea typeface="Canva Sans"/>
                <a:cs typeface="Canva Sans"/>
                <a:sym typeface="Canva Sans"/>
              </a:rPr>
              <a:t>Cram, Stephanie, Kim Kaschor, Samuel Rancourt, Janice Moeller, Bertram Schneider. 2020. S2 Episode 1: Riel, Muddied Water. CBC. https://open.spotify.com/episode/4jFUhinCzXwfoLuwEdZfqe. Accessed on July 15, 2025.</a:t>
            </a:r>
          </a:p>
          <a:p>
            <a:pPr algn="l">
              <a:lnSpc>
                <a:spcPts val="2520"/>
              </a:lnSpc>
            </a:pPr>
            <a:endParaRPr lang="en-US" sz="1800">
              <a:solidFill>
                <a:srgbClr val="000000"/>
              </a:solidFill>
              <a:latin typeface="Canva Sans"/>
              <a:ea typeface="Canva Sans"/>
              <a:cs typeface="Canva Sans"/>
              <a:sym typeface="Canva Sans"/>
            </a:endParaRPr>
          </a:p>
          <a:p>
            <a:pPr algn="l">
              <a:lnSpc>
                <a:spcPts val="2520"/>
              </a:lnSpc>
            </a:pPr>
            <a:r>
              <a:rPr lang="en-US" sz="1800">
                <a:solidFill>
                  <a:srgbClr val="000000"/>
                </a:solidFill>
                <a:latin typeface="Canva Sans"/>
                <a:ea typeface="Canva Sans"/>
                <a:cs typeface="Canva Sans"/>
                <a:sym typeface="Canva Sans"/>
              </a:rPr>
              <a:t>Doyle, David. 2017. </a:t>
            </a:r>
            <a:r>
              <a:rPr lang="en-US" sz="1800" i="1">
                <a:solidFill>
                  <a:srgbClr val="000000"/>
                </a:solidFill>
                <a:latin typeface="Canva Sans Italics"/>
                <a:ea typeface="Canva Sans Italics"/>
                <a:cs typeface="Canva Sans Italics"/>
                <a:sym typeface="Canva Sans Italics"/>
              </a:rPr>
              <a:t>Louis Riel: Let Justice Be Done</a:t>
            </a:r>
            <a:r>
              <a:rPr lang="en-US" sz="1800">
                <a:solidFill>
                  <a:srgbClr val="000000"/>
                </a:solidFill>
                <a:latin typeface="Canva Sans"/>
                <a:ea typeface="Canva Sans"/>
                <a:cs typeface="Canva Sans"/>
                <a:sym typeface="Canva Sans"/>
              </a:rPr>
              <a:t>. Ronsdale Press, Vancouver. </a:t>
            </a:r>
          </a:p>
          <a:p>
            <a:pPr algn="l">
              <a:lnSpc>
                <a:spcPts val="2520"/>
              </a:lnSpc>
            </a:pPr>
            <a:endParaRPr lang="en-US" sz="1800">
              <a:solidFill>
                <a:srgbClr val="000000"/>
              </a:solidFill>
              <a:latin typeface="Canva Sans"/>
              <a:ea typeface="Canva Sans"/>
              <a:cs typeface="Canva Sans"/>
              <a:sym typeface="Canva Sans"/>
            </a:endParaRPr>
          </a:p>
          <a:p>
            <a:pPr algn="l">
              <a:lnSpc>
                <a:spcPts val="2520"/>
              </a:lnSpc>
            </a:pPr>
            <a:r>
              <a:rPr lang="en-US" sz="1800">
                <a:solidFill>
                  <a:srgbClr val="000000"/>
                </a:solidFill>
                <a:latin typeface="Canva Sans"/>
                <a:ea typeface="Canva Sans"/>
                <a:cs typeface="Canva Sans"/>
                <a:sym typeface="Canva Sans"/>
              </a:rPr>
              <a:t>Government of Manitoba. n.d. Biography of Louis Riel, 1844-1885. www.gov.mb.ca/chc/louis_riel/bio.html. Accessed on July 15, 2025.</a:t>
            </a:r>
          </a:p>
        </p:txBody>
      </p:sp>
      <p:sp>
        <p:nvSpPr>
          <p:cNvPr id="16" name="TextBox 16"/>
          <p:cNvSpPr txBox="1"/>
          <p:nvPr/>
        </p:nvSpPr>
        <p:spPr>
          <a:xfrm>
            <a:off x="6844463" y="9354361"/>
            <a:ext cx="4810268" cy="457165"/>
          </a:xfrm>
          <a:prstGeom prst="rect">
            <a:avLst/>
          </a:prstGeom>
        </p:spPr>
        <p:txBody>
          <a:bodyPr lIns="0" tIns="0" rIns="0" bIns="0" rtlCol="0" anchor="t">
            <a:spAutoFit/>
          </a:bodyPr>
          <a:lstStyle/>
          <a:p>
            <a:pPr algn="ctr">
              <a:lnSpc>
                <a:spcPts val="3794"/>
              </a:lnSpc>
            </a:pPr>
            <a:r>
              <a:rPr lang="en-US" sz="2710">
                <a:solidFill>
                  <a:srgbClr val="000000"/>
                </a:solidFill>
                <a:latin typeface="Chewy"/>
                <a:ea typeface="Chewy"/>
                <a:cs typeface="Chewy"/>
                <a:sym typeface="Chewy"/>
              </a:rPr>
              <a:t>*n.d. is an abbreviation for no date </a:t>
            </a:r>
          </a:p>
        </p:txBody>
      </p:sp>
      <p:sp>
        <p:nvSpPr>
          <p:cNvPr id="17" name="AutoShape 17"/>
          <p:cNvSpPr/>
          <p:nvPr/>
        </p:nvSpPr>
        <p:spPr>
          <a:xfrm flipH="1" flipV="1">
            <a:off x="15607449" y="7381932"/>
            <a:ext cx="357922" cy="297238"/>
          </a:xfrm>
          <a:prstGeom prst="line">
            <a:avLst/>
          </a:prstGeom>
          <a:ln w="38100" cap="flat">
            <a:solidFill>
              <a:srgbClr val="FF3131"/>
            </a:solidFill>
            <a:prstDash val="solid"/>
            <a:headEnd type="none" w="sm" len="sm"/>
            <a:tailEnd type="arrow" w="med" len="sm"/>
          </a:ln>
        </p:spPr>
        <p:txBody>
          <a:bodyPr/>
          <a:lstStyle/>
          <a:p>
            <a:endParaRPr lang="en-US"/>
          </a:p>
        </p:txBody>
      </p:sp>
      <p:sp>
        <p:nvSpPr>
          <p:cNvPr id="18" name="TextBox 18"/>
          <p:cNvSpPr txBox="1"/>
          <p:nvPr/>
        </p:nvSpPr>
        <p:spPr>
          <a:xfrm>
            <a:off x="15244375" y="7631545"/>
            <a:ext cx="2425274" cy="457165"/>
          </a:xfrm>
          <a:prstGeom prst="rect">
            <a:avLst/>
          </a:prstGeom>
        </p:spPr>
        <p:txBody>
          <a:bodyPr lIns="0" tIns="0" rIns="0" bIns="0" rtlCol="0" anchor="t">
            <a:spAutoFit/>
          </a:bodyPr>
          <a:lstStyle/>
          <a:p>
            <a:pPr algn="ctr">
              <a:lnSpc>
                <a:spcPts val="3794"/>
              </a:lnSpc>
            </a:pPr>
            <a:r>
              <a:rPr lang="en-US" sz="2710">
                <a:solidFill>
                  <a:srgbClr val="000000"/>
                </a:solidFill>
                <a:latin typeface="Chewy"/>
                <a:ea typeface="Chewy"/>
                <a:cs typeface="Chewy"/>
                <a:sym typeface="Chewy"/>
              </a:rPr>
              <a:t>Publisher location</a:t>
            </a:r>
          </a:p>
        </p:txBody>
      </p:sp>
      <p:sp>
        <p:nvSpPr>
          <p:cNvPr id="19" name="AutoShape 19"/>
          <p:cNvSpPr/>
          <p:nvPr/>
        </p:nvSpPr>
        <p:spPr>
          <a:xfrm>
            <a:off x="7036255" y="6597465"/>
            <a:ext cx="404538" cy="218224"/>
          </a:xfrm>
          <a:prstGeom prst="line">
            <a:avLst/>
          </a:prstGeom>
          <a:ln w="38100" cap="flat">
            <a:solidFill>
              <a:srgbClr val="FF3131"/>
            </a:solidFill>
            <a:prstDash val="solid"/>
            <a:headEnd type="none" w="sm" len="sm"/>
            <a:tailEnd type="arrow" w="med" len="sm"/>
          </a:ln>
        </p:spPr>
        <p:txBody>
          <a:bodyPr/>
          <a:lstStyle/>
          <a:p>
            <a:endParaRPr lang="en-US"/>
          </a:p>
        </p:txBody>
      </p:sp>
      <p:sp>
        <p:nvSpPr>
          <p:cNvPr id="20" name="TextBox 20"/>
          <p:cNvSpPr txBox="1"/>
          <p:nvPr/>
        </p:nvSpPr>
        <p:spPr>
          <a:xfrm>
            <a:off x="5483058" y="5648197"/>
            <a:ext cx="2202819" cy="935552"/>
          </a:xfrm>
          <a:prstGeom prst="rect">
            <a:avLst/>
          </a:prstGeom>
        </p:spPr>
        <p:txBody>
          <a:bodyPr lIns="0" tIns="0" rIns="0" bIns="0" rtlCol="0" anchor="t">
            <a:spAutoFit/>
          </a:bodyPr>
          <a:lstStyle/>
          <a:p>
            <a:pPr algn="ctr">
              <a:lnSpc>
                <a:spcPts val="3794"/>
              </a:lnSpc>
            </a:pPr>
            <a:r>
              <a:rPr lang="en-US" sz="2710">
                <a:solidFill>
                  <a:srgbClr val="000000"/>
                </a:solidFill>
                <a:latin typeface="Chewy"/>
                <a:ea typeface="Chewy"/>
                <a:cs typeface="Chewy"/>
                <a:sym typeface="Chewy"/>
              </a:rPr>
              <a:t>Author’s last name first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1690</Words>
  <Application>Microsoft Office PowerPoint</Application>
  <PresentationFormat>Custom</PresentationFormat>
  <Paragraphs>138</Paragraphs>
  <Slides>11</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Canva Sans Italics</vt:lpstr>
      <vt:lpstr>Hangyaboly</vt:lpstr>
      <vt:lpstr>Calibri</vt:lpstr>
      <vt:lpstr>League Spartan</vt:lpstr>
      <vt:lpstr>Canva Sans Bold</vt:lpstr>
      <vt:lpstr>Canva Sans</vt:lpstr>
      <vt:lpstr>Chewy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do research</dc:title>
  <cp:lastModifiedBy>Faith Boser</cp:lastModifiedBy>
  <cp:revision>8</cp:revision>
  <dcterms:created xsi:type="dcterms:W3CDTF">2006-08-16T00:00:00Z</dcterms:created>
  <dcterms:modified xsi:type="dcterms:W3CDTF">2025-10-30T19:46:24Z</dcterms:modified>
  <dc:identifier>DAGsmggQMig</dc:identifier>
</cp:coreProperties>
</file>